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Quicksand"/>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8A329F-B08E-4419-BFCD-2DABD453E54C}">
  <a:tblStyle styleId="{9A8A329F-B08E-4419-BFCD-2DABD453E5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Quicksand-bold.fntdata"/><Relationship Id="rId61" Type="http://schemas.openxmlformats.org/officeDocument/2006/relationships/font" Target="fonts/Quicksand-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a7fb81904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a7fb81904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a7fb81904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a7fb81904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a7fb8190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a7fb8190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a7fb81904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a7fb81904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a7fb81904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a7fb81904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a7fb81904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a7fb81904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a7fb81904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a7fb81904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ba58a33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ba58a33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ba58a333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ba58a333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ba58a333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ba58a333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a7fb8190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a7fb8190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ba58a333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ba58a333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ba58a33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ba58a33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ba58a33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ba58a33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ba58a333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ba58a333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ba58a333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ba58a333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ba58a333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ba58a333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ba58a333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ba58a333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ba58a33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ba58a33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ba58a333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ba58a333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ba58a333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ba58a33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1f46a3b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1f46a3b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294e159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294e159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2651e44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2651e44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2651e442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2651e442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2651e442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2651e442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2651e44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2651e44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2651e44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2651e44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294e1596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294e159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2651e442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2651e442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2651e442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2651e442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294e1596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294e1596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1f46a3b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1f46a3b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2651e442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2651e442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c6b8acb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c6b8acb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c6b8acb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c6b8acb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c6b8acb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c6b8acb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c6b8acb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c6b8acb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c6b8acb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c6b8acb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c6b8acb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c6b8acb3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c6b8acb3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c6b8acb3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c6b8acb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c6b8acb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be9d504d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be9d504d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a7fb8190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a7fb8190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be9d504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fbe9d504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be9d504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be9d504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be9d504d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be9d504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be9d504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be9d504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be9d504d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be9d504d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1f46a3b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1f46a3b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1f46a3b8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1f46a3b8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a7fb8190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a7fb8190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a7fb8190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a7fb8190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319175" y="2233519"/>
            <a:ext cx="66804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cxnSp>
        <p:nvCxnSpPr>
          <p:cNvPr id="11" name="Google Shape;11;p2"/>
          <p:cNvCxnSpPr>
            <a:stCxn id="12" idx="4"/>
          </p:cNvCxnSpPr>
          <p:nvPr/>
        </p:nvCxnSpPr>
        <p:spPr>
          <a:xfrm>
            <a:off x="939750" y="2832475"/>
            <a:ext cx="0" cy="2310900"/>
          </a:xfrm>
          <a:prstGeom prst="straightConnector1">
            <a:avLst/>
          </a:prstGeom>
          <a:noFill/>
          <a:ln cap="flat" cmpd="sng" w="9525">
            <a:solidFill>
              <a:schemeClr val="accent5"/>
            </a:solidFill>
            <a:prstDash val="solid"/>
            <a:round/>
            <a:headEnd len="sm" w="sm" type="none"/>
            <a:tailEnd len="sm" w="sm" type="none"/>
          </a:ln>
        </p:spPr>
      </p:cxnSp>
      <p:sp>
        <p:nvSpPr>
          <p:cNvPr id="12" name="Google Shape;12;p2"/>
          <p:cNvSpPr/>
          <p:nvPr/>
        </p:nvSpPr>
        <p:spPr>
          <a:xfrm>
            <a:off x="845250" y="2643475"/>
            <a:ext cx="189000" cy="1890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1"/>
          <p:cNvSpPr txBox="1"/>
          <p:nvPr>
            <p:ph idx="1" type="body"/>
          </p:nvPr>
        </p:nvSpPr>
        <p:spPr>
          <a:xfrm>
            <a:off x="1165475" y="4331317"/>
            <a:ext cx="7521300" cy="434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sz="1800"/>
            </a:lvl1pPr>
          </a:lstStyle>
          <a:p/>
        </p:txBody>
      </p:sp>
      <p:sp>
        <p:nvSpPr>
          <p:cNvPr id="65" name="Google Shape;65;p11"/>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1"/>
          <p:cNvCxnSpPr/>
          <p:nvPr/>
        </p:nvCxnSpPr>
        <p:spPr>
          <a:xfrm>
            <a:off x="945638" y="0"/>
            <a:ext cx="0" cy="5143500"/>
          </a:xfrm>
          <a:prstGeom prst="straightConnector1">
            <a:avLst/>
          </a:prstGeom>
          <a:noFill/>
          <a:ln cap="flat" cmpd="sng" w="9525">
            <a:solidFill>
              <a:schemeClr val="accent5"/>
            </a:solidFill>
            <a:prstDash val="solid"/>
            <a:round/>
            <a:headEnd len="sm" w="sm" type="none"/>
            <a:tailEnd len="sm" w="sm" type="none"/>
          </a:ln>
        </p:spPr>
      </p:cxnSp>
      <p:sp>
        <p:nvSpPr>
          <p:cNvPr id="67" name="Google Shape;67;p11"/>
          <p:cNvSpPr/>
          <p:nvPr/>
        </p:nvSpPr>
        <p:spPr>
          <a:xfrm>
            <a:off x="844675" y="45051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8" name="Shape 68"/>
        <p:cNvGrpSpPr/>
        <p:nvPr/>
      </p:nvGrpSpPr>
      <p:grpSpPr>
        <a:xfrm>
          <a:off x="0" y="0"/>
          <a:ext cx="0" cy="0"/>
          <a:chOff x="0" y="0"/>
          <a:chExt cx="0" cy="0"/>
        </a:xfrm>
      </p:grpSpPr>
      <p:grpSp>
        <p:nvGrpSpPr>
          <p:cNvPr id="69" name="Google Shape;69;p12"/>
          <p:cNvGrpSpPr/>
          <p:nvPr/>
        </p:nvGrpSpPr>
        <p:grpSpPr>
          <a:xfrm>
            <a:off x="4350279" y="2855377"/>
            <a:ext cx="443589" cy="105632"/>
            <a:chOff x="4137525" y="2915950"/>
            <a:chExt cx="869100" cy="207000"/>
          </a:xfrm>
        </p:grpSpPr>
        <p:sp>
          <p:nvSpPr>
            <p:cNvPr id="70" name="Google Shape;70;p1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4" name="Google Shape;74;p1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 name="Google Shape;75;p12"/>
          <p:cNvSpPr txBox="1"/>
          <p:nvPr>
            <p:ph idx="12" type="sldNum"/>
          </p:nvPr>
        </p:nvSpPr>
        <p:spPr>
          <a:xfrm>
            <a:off x="8490250" y="4681009"/>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4" name="Shape 14"/>
        <p:cNvGrpSpPr/>
        <p:nvPr/>
      </p:nvGrpSpPr>
      <p:grpSpPr>
        <a:xfrm>
          <a:off x="0" y="0"/>
          <a:ext cx="0" cy="0"/>
          <a:chOff x="0" y="0"/>
          <a:chExt cx="0" cy="0"/>
        </a:xfrm>
      </p:grpSpPr>
      <p:sp>
        <p:nvSpPr>
          <p:cNvPr id="15" name="Google Shape;15;p3"/>
          <p:cNvSpPr txBox="1"/>
          <p:nvPr>
            <p:ph type="title"/>
          </p:nvPr>
        </p:nvSpPr>
        <p:spPr>
          <a:xfrm>
            <a:off x="1165475" y="549649"/>
            <a:ext cx="6858000" cy="34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6" name="Google Shape;16;p3"/>
          <p:cNvSpPr txBox="1"/>
          <p:nvPr>
            <p:ph idx="1" type="body"/>
          </p:nvPr>
        </p:nvSpPr>
        <p:spPr>
          <a:xfrm>
            <a:off x="1165475" y="1174117"/>
            <a:ext cx="33069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7" name="Google Shape;17;p3"/>
          <p:cNvSpPr txBox="1"/>
          <p:nvPr>
            <p:ph idx="2" type="body"/>
          </p:nvPr>
        </p:nvSpPr>
        <p:spPr>
          <a:xfrm>
            <a:off x="4671570" y="1174117"/>
            <a:ext cx="33069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8" name="Google Shape;18;p3"/>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19" name="Google Shape;19;p3"/>
          <p:cNvCxnSpPr/>
          <p:nvPr/>
        </p:nvCxnSpPr>
        <p:spPr>
          <a:xfrm>
            <a:off x="945638" y="0"/>
            <a:ext cx="0" cy="5143500"/>
          </a:xfrm>
          <a:prstGeom prst="straightConnector1">
            <a:avLst/>
          </a:prstGeom>
          <a:noFill/>
          <a:ln cap="flat" cmpd="sng" w="9525">
            <a:solidFill>
              <a:schemeClr val="accent5"/>
            </a:solidFill>
            <a:prstDash val="solid"/>
            <a:round/>
            <a:headEnd len="sm" w="sm" type="none"/>
            <a:tailEnd len="sm" w="sm" type="none"/>
          </a:ln>
        </p:spPr>
      </p:cxnSp>
      <p:sp>
        <p:nvSpPr>
          <p:cNvPr id="20" name="Google Shape;20;p3"/>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key color">
  <p:cSld name="BLANK_1">
    <p:bg>
      <p:bgPr>
        <a:solidFill>
          <a:schemeClr val="accent1"/>
        </a:solidFill>
      </p:bgPr>
    </p:bg>
    <p:spTree>
      <p:nvGrpSpPr>
        <p:cNvPr id="22" name="Shape 22"/>
        <p:cNvGrpSpPr/>
        <p:nvPr/>
      </p:nvGrpSpPr>
      <p:grpSpPr>
        <a:xfrm>
          <a:off x="0" y="0"/>
          <a:ext cx="0" cy="0"/>
          <a:chOff x="0" y="0"/>
          <a:chExt cx="0" cy="0"/>
        </a:xfrm>
      </p:grpSpPr>
      <p:sp>
        <p:nvSpPr>
          <p:cNvPr id="23" name="Google Shape;23;p4"/>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4"/>
          <p:cNvCxnSpPr/>
          <p:nvPr/>
        </p:nvCxnSpPr>
        <p:spPr>
          <a:xfrm>
            <a:off x="945638" y="0"/>
            <a:ext cx="0" cy="5143500"/>
          </a:xfrm>
          <a:prstGeom prst="straightConnector1">
            <a:avLst/>
          </a:prstGeom>
          <a:noFill/>
          <a:ln cap="flat" cmpd="sng" w="9525">
            <a:solidFill>
              <a:schemeClr val="dk1"/>
            </a:solidFill>
            <a:prstDash val="solid"/>
            <a:round/>
            <a:headEnd len="sm" w="sm" type="none"/>
            <a:tailEnd len="sm" w="sm" type="none"/>
          </a:ln>
        </p:spPr>
      </p:cxnSp>
      <p:sp>
        <p:nvSpPr>
          <p:cNvPr id="25" name="Google Shape;25;p4"/>
          <p:cNvSpPr/>
          <p:nvPr/>
        </p:nvSpPr>
        <p:spPr>
          <a:xfrm>
            <a:off x="844675" y="2470800"/>
            <a:ext cx="201900" cy="201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6" name="Shape 26"/>
        <p:cNvGrpSpPr/>
        <p:nvPr/>
      </p:nvGrpSpPr>
      <p:grpSpPr>
        <a:xfrm>
          <a:off x="0" y="0"/>
          <a:ext cx="0" cy="0"/>
          <a:chOff x="0" y="0"/>
          <a:chExt cx="0" cy="0"/>
        </a:xfrm>
      </p:grpSpPr>
      <p:sp>
        <p:nvSpPr>
          <p:cNvPr id="27" name="Google Shape;27;p5"/>
          <p:cNvSpPr txBox="1"/>
          <p:nvPr>
            <p:ph type="ctrTitle"/>
          </p:nvPr>
        </p:nvSpPr>
        <p:spPr>
          <a:xfrm>
            <a:off x="1530175" y="2307788"/>
            <a:ext cx="6767100" cy="532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5"/>
          <p:cNvSpPr txBox="1"/>
          <p:nvPr>
            <p:ph idx="1" type="subTitle"/>
          </p:nvPr>
        </p:nvSpPr>
        <p:spPr>
          <a:xfrm>
            <a:off x="1567326" y="2782913"/>
            <a:ext cx="6927900" cy="35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9" name="Google Shape;29;p5"/>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5"/>
          <p:cNvCxnSpPr/>
          <p:nvPr/>
        </p:nvCxnSpPr>
        <p:spPr>
          <a:xfrm>
            <a:off x="939645" y="0"/>
            <a:ext cx="0" cy="5143500"/>
          </a:xfrm>
          <a:prstGeom prst="straightConnector1">
            <a:avLst/>
          </a:prstGeom>
          <a:noFill/>
          <a:ln cap="flat" cmpd="sng" w="9525">
            <a:solidFill>
              <a:schemeClr val="accent5"/>
            </a:solidFill>
            <a:prstDash val="solid"/>
            <a:round/>
            <a:headEnd len="sm" w="sm" type="none"/>
            <a:tailEnd len="sm" w="sm" type="none"/>
          </a:ln>
        </p:spPr>
      </p:cxnSp>
      <p:sp>
        <p:nvSpPr>
          <p:cNvPr id="31" name="Google Shape;31;p5"/>
          <p:cNvSpPr/>
          <p:nvPr/>
        </p:nvSpPr>
        <p:spPr>
          <a:xfrm flipH="1">
            <a:off x="632556" y="2267403"/>
            <a:ext cx="614400" cy="6144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2" name="Shape 32"/>
        <p:cNvGrpSpPr/>
        <p:nvPr/>
      </p:nvGrpSpPr>
      <p:grpSpPr>
        <a:xfrm>
          <a:off x="0" y="0"/>
          <a:ext cx="0" cy="0"/>
          <a:chOff x="0" y="0"/>
          <a:chExt cx="0" cy="0"/>
        </a:xfrm>
      </p:grpSpPr>
      <p:cxnSp>
        <p:nvCxnSpPr>
          <p:cNvPr id="33" name="Google Shape;33;p6"/>
          <p:cNvCxnSpPr/>
          <p:nvPr/>
        </p:nvCxnSpPr>
        <p:spPr>
          <a:xfrm>
            <a:off x="945630" y="0"/>
            <a:ext cx="0" cy="5143500"/>
          </a:xfrm>
          <a:prstGeom prst="straightConnector1">
            <a:avLst/>
          </a:prstGeom>
          <a:noFill/>
          <a:ln cap="flat" cmpd="sng" w="9525">
            <a:solidFill>
              <a:schemeClr val="accent5"/>
            </a:solidFill>
            <a:prstDash val="solid"/>
            <a:round/>
            <a:headEnd len="sm" w="sm" type="none"/>
            <a:tailEnd len="sm" w="sm" type="none"/>
          </a:ln>
        </p:spPr>
      </p:cxnSp>
      <p:sp>
        <p:nvSpPr>
          <p:cNvPr id="34" name="Google Shape;34;p6"/>
          <p:cNvSpPr/>
          <p:nvPr/>
        </p:nvSpPr>
        <p:spPr>
          <a:xfrm>
            <a:off x="638325" y="2267417"/>
            <a:ext cx="614400" cy="6144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txBox="1"/>
          <p:nvPr>
            <p:ph idx="1" type="body"/>
          </p:nvPr>
        </p:nvSpPr>
        <p:spPr>
          <a:xfrm>
            <a:off x="1633225" y="2161800"/>
            <a:ext cx="6700500" cy="819900"/>
          </a:xfrm>
          <a:prstGeom prst="rect">
            <a:avLst/>
          </a:prstGeom>
          <a:noFill/>
          <a:ln>
            <a:noFill/>
          </a:ln>
        </p:spPr>
        <p:txBody>
          <a:bodyPr anchorCtr="0" anchor="ctr" bIns="91425" lIns="91425" spcFirstLastPara="1" rIns="91425" wrap="square" tIns="91425">
            <a:noAutofit/>
          </a:bodyPr>
          <a:lstStyle>
            <a:lvl1pPr indent="-406400" lvl="0" marL="457200" algn="l">
              <a:lnSpc>
                <a:spcPct val="100000"/>
              </a:lnSpc>
              <a:spcBef>
                <a:spcPts val="600"/>
              </a:spcBef>
              <a:spcAft>
                <a:spcPts val="0"/>
              </a:spcAft>
              <a:buSzPts val="2800"/>
              <a:buChar char="◦"/>
              <a:defRPr i="1" sz="2800">
                <a:solidFill>
                  <a:schemeClr val="accent1"/>
                </a:solidFill>
              </a:defRPr>
            </a:lvl1pPr>
            <a:lvl2pPr indent="-406400" lvl="1" marL="914400" algn="l">
              <a:lnSpc>
                <a:spcPct val="100000"/>
              </a:lnSpc>
              <a:spcBef>
                <a:spcPts val="0"/>
              </a:spcBef>
              <a:spcAft>
                <a:spcPts val="0"/>
              </a:spcAft>
              <a:buSzPts val="2800"/>
              <a:buChar char="▫"/>
              <a:defRPr i="1" sz="2800">
                <a:solidFill>
                  <a:schemeClr val="accent1"/>
                </a:solidFill>
              </a:defRPr>
            </a:lvl2pPr>
            <a:lvl3pPr indent="-406400" lvl="2" marL="1371600" algn="l">
              <a:lnSpc>
                <a:spcPct val="100000"/>
              </a:lnSpc>
              <a:spcBef>
                <a:spcPts val="0"/>
              </a:spcBef>
              <a:spcAft>
                <a:spcPts val="0"/>
              </a:spcAft>
              <a:buSzPts val="2800"/>
              <a:buChar char="■"/>
              <a:defRPr i="1" sz="2800">
                <a:solidFill>
                  <a:schemeClr val="accent1"/>
                </a:solidFill>
              </a:defRPr>
            </a:lvl3pPr>
            <a:lvl4pPr indent="-406400" lvl="3" marL="1828800" algn="l">
              <a:lnSpc>
                <a:spcPct val="100000"/>
              </a:lnSpc>
              <a:spcBef>
                <a:spcPts val="0"/>
              </a:spcBef>
              <a:spcAft>
                <a:spcPts val="0"/>
              </a:spcAft>
              <a:buClr>
                <a:schemeClr val="accent1"/>
              </a:buClr>
              <a:buSzPts val="2800"/>
              <a:buChar char="●"/>
              <a:defRPr i="1" sz="2800">
                <a:solidFill>
                  <a:schemeClr val="accent1"/>
                </a:solidFill>
              </a:defRPr>
            </a:lvl4pPr>
            <a:lvl5pPr indent="-406400" lvl="4" marL="2286000" algn="l">
              <a:lnSpc>
                <a:spcPct val="100000"/>
              </a:lnSpc>
              <a:spcBef>
                <a:spcPts val="0"/>
              </a:spcBef>
              <a:spcAft>
                <a:spcPts val="0"/>
              </a:spcAft>
              <a:buClr>
                <a:schemeClr val="accent1"/>
              </a:buClr>
              <a:buSzPts val="2800"/>
              <a:buChar char="○"/>
              <a:defRPr i="1" sz="2800">
                <a:solidFill>
                  <a:schemeClr val="accent1"/>
                </a:solidFill>
              </a:defRPr>
            </a:lvl5pPr>
            <a:lvl6pPr indent="-406400" lvl="5" marL="2743200" algn="l">
              <a:lnSpc>
                <a:spcPct val="100000"/>
              </a:lnSpc>
              <a:spcBef>
                <a:spcPts val="0"/>
              </a:spcBef>
              <a:spcAft>
                <a:spcPts val="0"/>
              </a:spcAft>
              <a:buClr>
                <a:schemeClr val="accent1"/>
              </a:buClr>
              <a:buSzPts val="2800"/>
              <a:buChar char="■"/>
              <a:defRPr i="1" sz="2800">
                <a:solidFill>
                  <a:schemeClr val="accent1"/>
                </a:solidFill>
              </a:defRPr>
            </a:lvl6pPr>
            <a:lvl7pPr indent="-406400" lvl="6" marL="3200400" algn="l">
              <a:lnSpc>
                <a:spcPct val="100000"/>
              </a:lnSpc>
              <a:spcBef>
                <a:spcPts val="0"/>
              </a:spcBef>
              <a:spcAft>
                <a:spcPts val="0"/>
              </a:spcAft>
              <a:buClr>
                <a:schemeClr val="accent1"/>
              </a:buClr>
              <a:buSzPts val="2800"/>
              <a:buChar char="●"/>
              <a:defRPr i="1" sz="2800">
                <a:solidFill>
                  <a:schemeClr val="accent1"/>
                </a:solidFill>
              </a:defRPr>
            </a:lvl7pPr>
            <a:lvl8pPr indent="-406400" lvl="7" marL="3657600" algn="l">
              <a:lnSpc>
                <a:spcPct val="100000"/>
              </a:lnSpc>
              <a:spcBef>
                <a:spcPts val="0"/>
              </a:spcBef>
              <a:spcAft>
                <a:spcPts val="0"/>
              </a:spcAft>
              <a:buClr>
                <a:schemeClr val="accent1"/>
              </a:buClr>
              <a:buSzPts val="2800"/>
              <a:buChar char="○"/>
              <a:defRPr i="1" sz="2800">
                <a:solidFill>
                  <a:schemeClr val="accent1"/>
                </a:solidFill>
              </a:defRPr>
            </a:lvl8pPr>
            <a:lvl9pPr indent="-406400" lvl="8" marL="4114800" algn="l">
              <a:lnSpc>
                <a:spcPct val="100000"/>
              </a:lnSpc>
              <a:spcBef>
                <a:spcPts val="0"/>
              </a:spcBef>
              <a:spcAft>
                <a:spcPts val="0"/>
              </a:spcAft>
              <a:buClr>
                <a:schemeClr val="accent1"/>
              </a:buClr>
              <a:buSzPts val="2800"/>
              <a:buChar char="■"/>
              <a:defRPr i="1" sz="2800">
                <a:solidFill>
                  <a:schemeClr val="accent1"/>
                </a:solidFill>
              </a:defRPr>
            </a:lvl9pPr>
          </a:lstStyle>
          <a:p/>
        </p:txBody>
      </p:sp>
      <p:sp>
        <p:nvSpPr>
          <p:cNvPr id="36" name="Google Shape;36;p6"/>
          <p:cNvSpPr txBox="1"/>
          <p:nvPr/>
        </p:nvSpPr>
        <p:spPr>
          <a:xfrm>
            <a:off x="286541" y="2244031"/>
            <a:ext cx="1306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chemeClr val="accent1"/>
                </a:solidFill>
                <a:latin typeface="Quicksand"/>
                <a:ea typeface="Quicksand"/>
                <a:cs typeface="Quicksand"/>
                <a:sym typeface="Quicksand"/>
              </a:rPr>
              <a:t>“</a:t>
            </a:r>
            <a:endParaRPr b="1" i="0" sz="4800" u="none" cap="none" strike="noStrike">
              <a:solidFill>
                <a:schemeClr val="accent1"/>
              </a:solidFill>
              <a:latin typeface="Quicksand"/>
              <a:ea typeface="Quicksand"/>
              <a:cs typeface="Quicksand"/>
              <a:sym typeface="Quicksand"/>
            </a:endParaRPr>
          </a:p>
        </p:txBody>
      </p:sp>
      <p:sp>
        <p:nvSpPr>
          <p:cNvPr id="37" name="Google Shape;37;p6"/>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39C0BA"/>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1165475" y="549649"/>
            <a:ext cx="6858000" cy="34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Quicksand"/>
              <a:buNone/>
              <a:defRPr sz="1800">
                <a:latin typeface="Quicksand"/>
                <a:ea typeface="Quicksand"/>
                <a:cs typeface="Quicksand"/>
                <a:sym typeface="Quicksand"/>
              </a:defRPr>
            </a:lvl1pPr>
            <a:lvl2pPr lvl="1" algn="l">
              <a:lnSpc>
                <a:spcPct val="100000"/>
              </a:lnSpc>
              <a:spcBef>
                <a:spcPts val="0"/>
              </a:spcBef>
              <a:spcAft>
                <a:spcPts val="0"/>
              </a:spcAft>
              <a:buSzPts val="1800"/>
              <a:buFont typeface="Quicksand"/>
              <a:buNone/>
              <a:defRPr sz="1800">
                <a:latin typeface="Quicksand"/>
                <a:ea typeface="Quicksand"/>
                <a:cs typeface="Quicksand"/>
                <a:sym typeface="Quicksand"/>
              </a:defRPr>
            </a:lvl2pPr>
            <a:lvl3pPr lvl="2" algn="l">
              <a:lnSpc>
                <a:spcPct val="100000"/>
              </a:lnSpc>
              <a:spcBef>
                <a:spcPts val="0"/>
              </a:spcBef>
              <a:spcAft>
                <a:spcPts val="0"/>
              </a:spcAft>
              <a:buSzPts val="1800"/>
              <a:buFont typeface="Quicksand"/>
              <a:buNone/>
              <a:defRPr sz="1800">
                <a:latin typeface="Quicksand"/>
                <a:ea typeface="Quicksand"/>
                <a:cs typeface="Quicksand"/>
                <a:sym typeface="Quicksand"/>
              </a:defRPr>
            </a:lvl3pPr>
            <a:lvl4pPr lvl="3" algn="l">
              <a:lnSpc>
                <a:spcPct val="100000"/>
              </a:lnSpc>
              <a:spcBef>
                <a:spcPts val="0"/>
              </a:spcBef>
              <a:spcAft>
                <a:spcPts val="0"/>
              </a:spcAft>
              <a:buSzPts val="1800"/>
              <a:buFont typeface="Quicksand"/>
              <a:buNone/>
              <a:defRPr sz="1800">
                <a:latin typeface="Quicksand"/>
                <a:ea typeface="Quicksand"/>
                <a:cs typeface="Quicksand"/>
                <a:sym typeface="Quicksand"/>
              </a:defRPr>
            </a:lvl4pPr>
            <a:lvl5pPr lvl="4" algn="l">
              <a:lnSpc>
                <a:spcPct val="100000"/>
              </a:lnSpc>
              <a:spcBef>
                <a:spcPts val="0"/>
              </a:spcBef>
              <a:spcAft>
                <a:spcPts val="0"/>
              </a:spcAft>
              <a:buSzPts val="1800"/>
              <a:buFont typeface="Quicksand"/>
              <a:buNone/>
              <a:defRPr sz="1800">
                <a:latin typeface="Quicksand"/>
                <a:ea typeface="Quicksand"/>
                <a:cs typeface="Quicksand"/>
                <a:sym typeface="Quicksand"/>
              </a:defRPr>
            </a:lvl5pPr>
            <a:lvl6pPr lvl="5" algn="l">
              <a:lnSpc>
                <a:spcPct val="100000"/>
              </a:lnSpc>
              <a:spcBef>
                <a:spcPts val="0"/>
              </a:spcBef>
              <a:spcAft>
                <a:spcPts val="0"/>
              </a:spcAft>
              <a:buSzPts val="1800"/>
              <a:buFont typeface="Quicksand"/>
              <a:buNone/>
              <a:defRPr sz="1800">
                <a:latin typeface="Quicksand"/>
                <a:ea typeface="Quicksand"/>
                <a:cs typeface="Quicksand"/>
                <a:sym typeface="Quicksand"/>
              </a:defRPr>
            </a:lvl6pPr>
            <a:lvl7pPr lvl="6" algn="l">
              <a:lnSpc>
                <a:spcPct val="100000"/>
              </a:lnSpc>
              <a:spcBef>
                <a:spcPts val="0"/>
              </a:spcBef>
              <a:spcAft>
                <a:spcPts val="0"/>
              </a:spcAft>
              <a:buSzPts val="1800"/>
              <a:buFont typeface="Quicksand"/>
              <a:buNone/>
              <a:defRPr sz="1800">
                <a:latin typeface="Quicksand"/>
                <a:ea typeface="Quicksand"/>
                <a:cs typeface="Quicksand"/>
                <a:sym typeface="Quicksand"/>
              </a:defRPr>
            </a:lvl7pPr>
            <a:lvl8pPr lvl="7" algn="l">
              <a:lnSpc>
                <a:spcPct val="100000"/>
              </a:lnSpc>
              <a:spcBef>
                <a:spcPts val="0"/>
              </a:spcBef>
              <a:spcAft>
                <a:spcPts val="0"/>
              </a:spcAft>
              <a:buSzPts val="1800"/>
              <a:buFont typeface="Quicksand"/>
              <a:buNone/>
              <a:defRPr sz="1800">
                <a:latin typeface="Quicksand"/>
                <a:ea typeface="Quicksand"/>
                <a:cs typeface="Quicksand"/>
                <a:sym typeface="Quicksand"/>
              </a:defRPr>
            </a:lvl8pPr>
            <a:lvl9pPr lvl="8" algn="l">
              <a:lnSpc>
                <a:spcPct val="100000"/>
              </a:lnSpc>
              <a:spcBef>
                <a:spcPts val="0"/>
              </a:spcBef>
              <a:spcAft>
                <a:spcPts val="0"/>
              </a:spcAft>
              <a:buSzPts val="1800"/>
              <a:buFont typeface="Quicksand"/>
              <a:buNone/>
              <a:defRPr sz="1800">
                <a:latin typeface="Quicksand"/>
                <a:ea typeface="Quicksand"/>
                <a:cs typeface="Quicksand"/>
                <a:sym typeface="Quicksand"/>
              </a:defRPr>
            </a:lvl9pPr>
          </a:lstStyle>
          <a:p/>
        </p:txBody>
      </p:sp>
      <p:sp>
        <p:nvSpPr>
          <p:cNvPr id="40" name="Google Shape;40;p7"/>
          <p:cNvSpPr txBox="1"/>
          <p:nvPr>
            <p:ph idx="1" type="body"/>
          </p:nvPr>
        </p:nvSpPr>
        <p:spPr>
          <a:xfrm>
            <a:off x="1165498" y="1086799"/>
            <a:ext cx="68580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indent="-381000" lvl="1" marL="9144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indent="-381000" lvl="2" marL="13716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indent="-342900" lvl="3" marL="18288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indent="-342900" lvl="4" marL="22860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indent="-342900" lvl="5" marL="27432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indent="-342900" lvl="6" marL="32004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indent="-342900" lvl="7" marL="36576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indent="-342900" lvl="8" marL="41148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p:txBody>
      </p:sp>
      <p:sp>
        <p:nvSpPr>
          <p:cNvPr id="41" name="Google Shape;41;p7"/>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7"/>
          <p:cNvCxnSpPr/>
          <p:nvPr/>
        </p:nvCxnSpPr>
        <p:spPr>
          <a:xfrm>
            <a:off x="945638" y="0"/>
            <a:ext cx="0" cy="5143500"/>
          </a:xfrm>
          <a:prstGeom prst="straightConnector1">
            <a:avLst/>
          </a:prstGeom>
          <a:noFill/>
          <a:ln cap="flat" cmpd="sng" w="9525">
            <a:solidFill>
              <a:schemeClr val="accent5"/>
            </a:solidFill>
            <a:prstDash val="solid"/>
            <a:round/>
            <a:headEnd len="sm" w="sm" type="none"/>
            <a:tailEnd len="sm" w="sm" type="none"/>
          </a:ln>
        </p:spPr>
      </p:cxnSp>
      <p:sp>
        <p:nvSpPr>
          <p:cNvPr id="43" name="Google Shape;43;p7"/>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7"/>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8"/>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47" name="Google Shape;47;p8"/>
          <p:cNvCxnSpPr/>
          <p:nvPr/>
        </p:nvCxnSpPr>
        <p:spPr>
          <a:xfrm>
            <a:off x="945638" y="0"/>
            <a:ext cx="0" cy="5143500"/>
          </a:xfrm>
          <a:prstGeom prst="straightConnector1">
            <a:avLst/>
          </a:prstGeom>
          <a:noFill/>
          <a:ln cap="flat" cmpd="sng" w="9525">
            <a:solidFill>
              <a:srgbClr val="999FA9"/>
            </a:solidFill>
            <a:prstDash val="solid"/>
            <a:round/>
            <a:headEnd len="sm" w="sm" type="none"/>
            <a:tailEnd len="sm" w="sm" type="none"/>
          </a:ln>
        </p:spPr>
      </p:cxnSp>
      <p:sp>
        <p:nvSpPr>
          <p:cNvPr id="48" name="Google Shape;48;p8"/>
          <p:cNvSpPr/>
          <p:nvPr/>
        </p:nvSpPr>
        <p:spPr>
          <a:xfrm>
            <a:off x="844675" y="2470800"/>
            <a:ext cx="201900" cy="201900"/>
          </a:xfrm>
          <a:prstGeom prst="ellipse">
            <a:avLst/>
          </a:prstGeom>
          <a:solidFill>
            <a:srgbClr val="2E3037"/>
          </a:solid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9"/>
          <p:cNvSpPr txBox="1"/>
          <p:nvPr>
            <p:ph type="title"/>
          </p:nvPr>
        </p:nvSpPr>
        <p:spPr>
          <a:xfrm>
            <a:off x="1165475" y="549649"/>
            <a:ext cx="6858000" cy="34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51" name="Google Shape;51;p9"/>
          <p:cNvSpPr txBox="1"/>
          <p:nvPr>
            <p:ph idx="1" type="body"/>
          </p:nvPr>
        </p:nvSpPr>
        <p:spPr>
          <a:xfrm>
            <a:off x="1165475" y="1192298"/>
            <a:ext cx="2403600" cy="3670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2" name="Google Shape;52;p9"/>
          <p:cNvSpPr txBox="1"/>
          <p:nvPr>
            <p:ph idx="2" type="body"/>
          </p:nvPr>
        </p:nvSpPr>
        <p:spPr>
          <a:xfrm>
            <a:off x="3692249" y="1192298"/>
            <a:ext cx="2403600" cy="3670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3" name="Google Shape;53;p9"/>
          <p:cNvSpPr txBox="1"/>
          <p:nvPr>
            <p:ph idx="3" type="body"/>
          </p:nvPr>
        </p:nvSpPr>
        <p:spPr>
          <a:xfrm>
            <a:off x="6219023" y="1192298"/>
            <a:ext cx="2403600" cy="3670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4" name="Google Shape;54;p9"/>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55" name="Google Shape;55;p9"/>
          <p:cNvCxnSpPr/>
          <p:nvPr/>
        </p:nvCxnSpPr>
        <p:spPr>
          <a:xfrm>
            <a:off x="945638" y="0"/>
            <a:ext cx="0" cy="5143500"/>
          </a:xfrm>
          <a:prstGeom prst="straightConnector1">
            <a:avLst/>
          </a:prstGeom>
          <a:noFill/>
          <a:ln cap="flat" cmpd="sng" w="9525">
            <a:solidFill>
              <a:schemeClr val="accent5"/>
            </a:solidFill>
            <a:prstDash val="solid"/>
            <a:round/>
            <a:headEnd len="sm" w="sm" type="none"/>
            <a:tailEnd len="sm" w="sm" type="none"/>
          </a:ln>
        </p:spPr>
      </p:cxnSp>
      <p:sp>
        <p:nvSpPr>
          <p:cNvPr id="56" name="Google Shape;56;p9"/>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9"/>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0"/>
          <p:cNvSpPr txBox="1"/>
          <p:nvPr>
            <p:ph type="title"/>
          </p:nvPr>
        </p:nvSpPr>
        <p:spPr>
          <a:xfrm>
            <a:off x="1165475" y="549649"/>
            <a:ext cx="6858000" cy="34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60" name="Google Shape;60;p10"/>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cxnSp>
        <p:nvCxnSpPr>
          <p:cNvPr id="61" name="Google Shape;61;p10"/>
          <p:cNvCxnSpPr/>
          <p:nvPr/>
        </p:nvCxnSpPr>
        <p:spPr>
          <a:xfrm>
            <a:off x="945638" y="0"/>
            <a:ext cx="0" cy="5143500"/>
          </a:xfrm>
          <a:prstGeom prst="straightConnector1">
            <a:avLst/>
          </a:prstGeom>
          <a:noFill/>
          <a:ln cap="flat" cmpd="sng" w="9525">
            <a:solidFill>
              <a:schemeClr val="accent5"/>
            </a:solidFill>
            <a:prstDash val="solid"/>
            <a:round/>
            <a:headEnd len="sm" w="sm" type="none"/>
            <a:tailEnd len="sm" w="sm" type="none"/>
          </a:ln>
        </p:spPr>
      </p:cxnSp>
      <p:sp>
        <p:nvSpPr>
          <p:cNvPr id="62" name="Google Shape;62;p10"/>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65475" y="549649"/>
            <a:ext cx="6858000" cy="345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1pPr>
            <a:lvl2pPr lvl="1"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2pPr>
            <a:lvl3pPr lvl="2"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3pPr>
            <a:lvl4pPr lvl="3"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4pPr>
            <a:lvl5pPr lvl="4"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5pPr>
            <a:lvl6pPr lvl="5"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6pPr>
            <a:lvl7pPr lvl="6"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7pPr>
            <a:lvl8pPr lvl="7"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8pPr>
            <a:lvl9pPr lvl="8" marR="0" rtl="0" algn="l">
              <a:lnSpc>
                <a:spcPct val="100000"/>
              </a:lnSpc>
              <a:spcBef>
                <a:spcPts val="0"/>
              </a:spcBef>
              <a:spcAft>
                <a:spcPts val="0"/>
              </a:spcAft>
              <a:buClr>
                <a:schemeClr val="accent1"/>
              </a:buClr>
              <a:buSzPts val="1800"/>
              <a:buFont typeface="Quicksand"/>
              <a:buNone/>
              <a:defRPr b="0" i="0" sz="1800" u="none" cap="none" strike="noStrike">
                <a:solidFill>
                  <a:schemeClr val="accent1"/>
                </a:solidFill>
                <a:latin typeface="Quicksand"/>
                <a:ea typeface="Quicksand"/>
                <a:cs typeface="Quicksand"/>
                <a:sym typeface="Quicksand"/>
              </a:defRPr>
            </a:lvl9pPr>
          </a:lstStyle>
          <a:p/>
        </p:txBody>
      </p:sp>
      <p:sp>
        <p:nvSpPr>
          <p:cNvPr id="7" name="Google Shape;7;p1"/>
          <p:cNvSpPr txBox="1"/>
          <p:nvPr>
            <p:ph idx="1" type="body"/>
          </p:nvPr>
        </p:nvSpPr>
        <p:spPr>
          <a:xfrm>
            <a:off x="1165498" y="1086799"/>
            <a:ext cx="6858000" cy="37257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1"/>
              </a:buClr>
              <a:buSzPts val="2400"/>
              <a:buFont typeface="Quicksand"/>
              <a:buChar char="◦"/>
              <a:defRPr b="0" i="0" sz="2400" u="none" cap="none" strike="noStrike">
                <a:solidFill>
                  <a:schemeClr val="lt1"/>
                </a:solidFill>
                <a:latin typeface="Quicksand"/>
                <a:ea typeface="Quicksand"/>
                <a:cs typeface="Quicksand"/>
                <a:sym typeface="Quicksand"/>
              </a:defRPr>
            </a:lvl1pPr>
            <a:lvl2pPr indent="-381000" lvl="1" marL="914400" marR="0" rtl="0" algn="l">
              <a:lnSpc>
                <a:spcPct val="100000"/>
              </a:lnSpc>
              <a:spcBef>
                <a:spcPts val="0"/>
              </a:spcBef>
              <a:spcAft>
                <a:spcPts val="0"/>
              </a:spcAft>
              <a:buClr>
                <a:schemeClr val="accent1"/>
              </a:buClr>
              <a:buSzPts val="2400"/>
              <a:buFont typeface="Quicksand"/>
              <a:buChar char="▫"/>
              <a:defRPr b="0" i="0" sz="2400" u="none" cap="none" strike="noStrike">
                <a:solidFill>
                  <a:schemeClr val="lt1"/>
                </a:solidFill>
                <a:latin typeface="Quicksand"/>
                <a:ea typeface="Quicksand"/>
                <a:cs typeface="Quicksand"/>
                <a:sym typeface="Quicksand"/>
              </a:defRPr>
            </a:lvl2pPr>
            <a:lvl3pPr indent="-381000" lvl="2" marL="1371600" marR="0" rtl="0" algn="l">
              <a:lnSpc>
                <a:spcPct val="100000"/>
              </a:lnSpc>
              <a:spcBef>
                <a:spcPts val="0"/>
              </a:spcBef>
              <a:spcAft>
                <a:spcPts val="0"/>
              </a:spcAft>
              <a:buClr>
                <a:schemeClr val="accent1"/>
              </a:buClr>
              <a:buSzPts val="2400"/>
              <a:buFont typeface="Quicksand"/>
              <a:buChar char="■"/>
              <a:defRPr b="0" i="0" sz="2400" u="none" cap="none" strike="noStrike">
                <a:solidFill>
                  <a:schemeClr val="lt1"/>
                </a:solidFill>
                <a:latin typeface="Quicksand"/>
                <a:ea typeface="Quicksand"/>
                <a:cs typeface="Quicksand"/>
                <a:sym typeface="Quicksand"/>
              </a:defRPr>
            </a:lvl3pPr>
            <a:lvl4pPr indent="-381000" lvl="3" marL="1828800" marR="0" rtl="0" algn="l">
              <a:lnSpc>
                <a:spcPct val="100000"/>
              </a:lnSpc>
              <a:spcBef>
                <a:spcPts val="0"/>
              </a:spcBef>
              <a:spcAft>
                <a:spcPts val="0"/>
              </a:spcAft>
              <a:buClr>
                <a:schemeClr val="lt1"/>
              </a:buClr>
              <a:buSzPts val="2400"/>
              <a:buFont typeface="Quicksand"/>
              <a:buChar char="●"/>
              <a:defRPr b="0" i="0" sz="2400" u="none" cap="none" strike="noStrike">
                <a:solidFill>
                  <a:schemeClr val="lt1"/>
                </a:solidFill>
                <a:latin typeface="Quicksand"/>
                <a:ea typeface="Quicksand"/>
                <a:cs typeface="Quicksand"/>
                <a:sym typeface="Quicksand"/>
              </a:defRPr>
            </a:lvl4pPr>
            <a:lvl5pPr indent="-381000" lvl="4" marL="2286000" marR="0" rtl="0" algn="l">
              <a:lnSpc>
                <a:spcPct val="100000"/>
              </a:lnSpc>
              <a:spcBef>
                <a:spcPts val="0"/>
              </a:spcBef>
              <a:spcAft>
                <a:spcPts val="0"/>
              </a:spcAft>
              <a:buClr>
                <a:schemeClr val="lt1"/>
              </a:buClr>
              <a:buSzPts val="2400"/>
              <a:buFont typeface="Quicksand"/>
              <a:buChar char="○"/>
              <a:defRPr b="0" i="0" sz="2400" u="none" cap="none" strike="noStrike">
                <a:solidFill>
                  <a:schemeClr val="lt1"/>
                </a:solidFill>
                <a:latin typeface="Quicksand"/>
                <a:ea typeface="Quicksand"/>
                <a:cs typeface="Quicksand"/>
                <a:sym typeface="Quicksand"/>
              </a:defRPr>
            </a:lvl5pPr>
            <a:lvl6pPr indent="-381000" lvl="5" marL="2743200" marR="0" rtl="0" algn="l">
              <a:lnSpc>
                <a:spcPct val="100000"/>
              </a:lnSpc>
              <a:spcBef>
                <a:spcPts val="0"/>
              </a:spcBef>
              <a:spcAft>
                <a:spcPts val="0"/>
              </a:spcAft>
              <a:buClr>
                <a:schemeClr val="lt1"/>
              </a:buClr>
              <a:buSzPts val="2400"/>
              <a:buFont typeface="Quicksand"/>
              <a:buChar char="■"/>
              <a:defRPr b="0" i="0" sz="2400" u="none" cap="none" strike="noStrike">
                <a:solidFill>
                  <a:schemeClr val="lt1"/>
                </a:solidFill>
                <a:latin typeface="Quicksand"/>
                <a:ea typeface="Quicksand"/>
                <a:cs typeface="Quicksand"/>
                <a:sym typeface="Quicksand"/>
              </a:defRPr>
            </a:lvl6pPr>
            <a:lvl7pPr indent="-381000" lvl="6" marL="3200400" marR="0" rtl="0" algn="l">
              <a:lnSpc>
                <a:spcPct val="100000"/>
              </a:lnSpc>
              <a:spcBef>
                <a:spcPts val="0"/>
              </a:spcBef>
              <a:spcAft>
                <a:spcPts val="0"/>
              </a:spcAft>
              <a:buClr>
                <a:schemeClr val="lt1"/>
              </a:buClr>
              <a:buSzPts val="2400"/>
              <a:buFont typeface="Quicksand"/>
              <a:buChar char="●"/>
              <a:defRPr b="0" i="0" sz="2400" u="none" cap="none" strike="noStrike">
                <a:solidFill>
                  <a:schemeClr val="lt1"/>
                </a:solidFill>
                <a:latin typeface="Quicksand"/>
                <a:ea typeface="Quicksand"/>
                <a:cs typeface="Quicksand"/>
                <a:sym typeface="Quicksand"/>
              </a:defRPr>
            </a:lvl7pPr>
            <a:lvl8pPr indent="-381000" lvl="7" marL="3657600" marR="0" rtl="0" algn="l">
              <a:lnSpc>
                <a:spcPct val="100000"/>
              </a:lnSpc>
              <a:spcBef>
                <a:spcPts val="0"/>
              </a:spcBef>
              <a:spcAft>
                <a:spcPts val="0"/>
              </a:spcAft>
              <a:buClr>
                <a:schemeClr val="lt1"/>
              </a:buClr>
              <a:buSzPts val="2400"/>
              <a:buFont typeface="Quicksand"/>
              <a:buChar char="○"/>
              <a:defRPr b="0" i="0" sz="2400" u="none" cap="none" strike="noStrike">
                <a:solidFill>
                  <a:schemeClr val="lt1"/>
                </a:solidFill>
                <a:latin typeface="Quicksand"/>
                <a:ea typeface="Quicksand"/>
                <a:cs typeface="Quicksand"/>
                <a:sym typeface="Quicksand"/>
              </a:defRPr>
            </a:lvl8pPr>
            <a:lvl9pPr indent="-381000" lvl="8" marL="4114800" marR="0" rtl="0" algn="l">
              <a:lnSpc>
                <a:spcPct val="100000"/>
              </a:lnSpc>
              <a:spcBef>
                <a:spcPts val="0"/>
              </a:spcBef>
              <a:spcAft>
                <a:spcPts val="0"/>
              </a:spcAft>
              <a:buClr>
                <a:schemeClr val="lt1"/>
              </a:buClr>
              <a:buSzPts val="2400"/>
              <a:buFont typeface="Quicksand"/>
              <a:buChar char="■"/>
              <a:defRPr b="0" i="0" sz="2400" u="none" cap="none" strike="noStrike">
                <a:solidFill>
                  <a:schemeClr val="lt1"/>
                </a:solidFill>
                <a:latin typeface="Quicksand"/>
                <a:ea typeface="Quicksand"/>
                <a:cs typeface="Quicksand"/>
                <a:sym typeface="Quicksand"/>
              </a:defRPr>
            </a:lvl9pPr>
          </a:lstStyle>
          <a:p/>
        </p:txBody>
      </p:sp>
      <p:sp>
        <p:nvSpPr>
          <p:cNvPr id="8" name="Google Shape;8;p1"/>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jpg"/><Relationship Id="rId5"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0.jpg"/><Relationship Id="rId5"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7.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youtu.be/rilFfbm7j8k" TargetMode="External"/><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roboflow.com/" TargetMode="External"/><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51.png"/></Relationships>
</file>

<file path=ppt/slides/_rels/slide44.xml.rels><?xml version="1.0" encoding="UTF-8" standalone="yes"?><Relationships xmlns="http://schemas.openxmlformats.org/package/2006/relationships"><Relationship Id="rId11" Type="http://schemas.openxmlformats.org/officeDocument/2006/relationships/hyperlink" Target="https://github.com/sotheanith/Real-Time-Animated-Characters-Detection-and-Recognition-with-YOLOv5/blob/main/yolov5.py" TargetMode="External"/><Relationship Id="rId10" Type="http://schemas.openxmlformats.org/officeDocument/2006/relationships/hyperlink" Target="https://github.com/sotheanith/Real-Time-Animated-Characters-Detection-and-Recognition-with-YOLOv5/blob/main/yolov5.py" TargetMode="External"/><Relationship Id="rId13" Type="http://schemas.openxmlformats.org/officeDocument/2006/relationships/hyperlink" Target="https://github.com/sotheanith/Real-Time-Animated-Characters-Detection-and-Recognition-with-YOLOv5/blob/main/train.py" TargetMode="External"/><Relationship Id="rId12" Type="http://schemas.openxmlformats.org/officeDocument/2006/relationships/hyperlink" Target="https://github.com/sotheanith/Real-Time-Animated-Characters-Detection-and-Recognition-with-YOLOv5/blob/main/train.py" TargetMode="External"/><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github.com/sotheanith/Real-Time-Animated-Characters-Detection-and-Recognition-with-YOLOv5/blob/main/videos.py" TargetMode="External"/><Relationship Id="rId4" Type="http://schemas.openxmlformats.org/officeDocument/2006/relationships/hyperlink" Target="https://github.com/sotheanith/Real-Time-Animated-Characters-Detection-and-Recognition-with-YOLOv5/blob/main/videos.py" TargetMode="External"/><Relationship Id="rId9" Type="http://schemas.openxmlformats.org/officeDocument/2006/relationships/hyperlink" Target="https://github.com/sotheanith/Real-Time-Animated-Characters-Detection-and-Recognition-with-YOLOv5/blob/main/datasets.py" TargetMode="External"/><Relationship Id="rId15" Type="http://schemas.openxmlformats.org/officeDocument/2006/relationships/hyperlink" Target="https://github.com/sotheanith/Real-Time-Animated-Characters-Detection-and-Recognition-with-YOLOv5/blob/main/detect.py" TargetMode="External"/><Relationship Id="rId14" Type="http://schemas.openxmlformats.org/officeDocument/2006/relationships/hyperlink" Target="https://github.com/sotheanith/Real-Time-Animated-Characters-Detection-and-Recognition-with-YOLOv5/blob/main/detect.py" TargetMode="External"/><Relationship Id="rId17" Type="http://schemas.openxmlformats.org/officeDocument/2006/relationships/hyperlink" Target="https://github.com/sotheanith/Real-Time-Animated-Characters-Detection-and-Recognition-with-YOLOv5/blob/main/settings.json" TargetMode="External"/><Relationship Id="rId16" Type="http://schemas.openxmlformats.org/officeDocument/2006/relationships/hyperlink" Target="https://github.com/sotheanith/Real-Time-Animated-Characters-Detection-and-Recognition-with-YOLOv5/blob/main/settings.json" TargetMode="External"/><Relationship Id="rId5" Type="http://schemas.openxmlformats.org/officeDocument/2006/relationships/hyperlink" Target="https://youtu.be/rilFfbm7j8k" TargetMode="External"/><Relationship Id="rId19" Type="http://schemas.openxmlformats.org/officeDocument/2006/relationships/hyperlink" Target="https://github.com/sotheanith/Real-Time-Animated-Characters-Detection-and-Recognition-with-YOLOv5/blob/main/requirements.txt" TargetMode="External"/><Relationship Id="rId6" Type="http://schemas.openxmlformats.org/officeDocument/2006/relationships/hyperlink" Target="https://youtu.be/cqyziA30whE" TargetMode="External"/><Relationship Id="rId18" Type="http://schemas.openxmlformats.org/officeDocument/2006/relationships/hyperlink" Target="https://github.com/sotheanith/Real-Time-Animated-Characters-Detection-and-Recognition-with-YOLOv5/blob/main/requirements.txt" TargetMode="External"/><Relationship Id="rId7" Type="http://schemas.openxmlformats.org/officeDocument/2006/relationships/hyperlink" Target="https://github.com/sotheanith/Real-Time-Animated-Characters-Detection-and-Recognition-with-YOLOv5/blob/main/extract.py" TargetMode="External"/><Relationship Id="rId8" Type="http://schemas.openxmlformats.org/officeDocument/2006/relationships/hyperlink" Target="https://github.com/sotheanith/Real-Time-Animated-Characters-Detection-and-Recognition-with-YOLOv5/blob/main/datasets.p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youtu.be/cqyziA30whE" TargetMode="External"/><Relationship Id="rId4" Type="http://schemas.openxmlformats.org/officeDocument/2006/relationships/hyperlink" Target="https://drive.google.com/drive/folders/1lrzEbeN1YUsLuAcWPxh-CivSbFcn73Ns?usp=sharing" TargetMode="External"/><Relationship Id="rId5" Type="http://schemas.openxmlformats.org/officeDocument/2006/relationships/hyperlink" Target="http://drive.google.com/file/d/11vbOvt5os2u_owNhVP4lZStvVSJT8ruX/view" TargetMode="External"/><Relationship Id="rId6" Type="http://schemas.openxmlformats.org/officeDocument/2006/relationships/image" Target="../media/image32.png"/></Relationships>
</file>

<file path=ppt/slides/_rels/slide53.xml.rels><?xml version="1.0" encoding="UTF-8" standalone="yes"?><Relationships xmlns="http://schemas.openxmlformats.org/package/2006/relationships"><Relationship Id="rId10" Type="http://schemas.openxmlformats.org/officeDocument/2006/relationships/hyperlink" Target="https://mega.nz/file/uyAwFZaK#9lZAk6_Pn0W9yB40KlfZx7e5WjYgTjdzIVogt6qv1jA" TargetMode="External"/><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hyperlink" Target="https://github.com/sotheanith/Real-Time-Animated-Characters-Detection-and-Recognition-with-YOLOv5" TargetMode="External"/><Relationship Id="rId4" Type="http://schemas.openxmlformats.org/officeDocument/2006/relationships/hyperlink" Target="https://github.com/ultralytics/yolov5" TargetMode="External"/><Relationship Id="rId9" Type="http://schemas.openxmlformats.org/officeDocument/2006/relationships/hyperlink" Target="https://mega.nz/file/z3YCWBYC#n6Klmpr3XB6ula_WOSriem5W0gnNgEZk3tZBVm5wDQ8" TargetMode="External"/><Relationship Id="rId5" Type="http://schemas.openxmlformats.org/officeDocument/2006/relationships/hyperlink" Target="https://drive.google.com/drive/folders/1lrzEbeN1YUsLuAcWPxh-CivSbFcn73Ns?usp=sharing" TargetMode="External"/><Relationship Id="rId6" Type="http://schemas.openxmlformats.org/officeDocument/2006/relationships/hyperlink" Target="https://youtu.be/rilFfbm7j8k" TargetMode="External"/><Relationship Id="rId7" Type="http://schemas.openxmlformats.org/officeDocument/2006/relationships/hyperlink" Target="https://youtu.be/cqyziA30whE" TargetMode="External"/><Relationship Id="rId8" Type="http://schemas.openxmlformats.org/officeDocument/2006/relationships/hyperlink" Target="https://roboflow.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type="ctrTitle"/>
          </p:nvPr>
        </p:nvSpPr>
        <p:spPr>
          <a:xfrm>
            <a:off x="1319175" y="2233519"/>
            <a:ext cx="6680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Real-Time Animated Characters Detection and Recognition with YOLOv5</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Forward Propagation - Matrix Operation</a:t>
            </a:r>
            <a:endParaRPr/>
          </a:p>
        </p:txBody>
      </p:sp>
      <p:pic>
        <p:nvPicPr>
          <p:cNvPr id="139" name="Google Shape;139;p22"/>
          <p:cNvPicPr preferRelativeResize="0"/>
          <p:nvPr/>
        </p:nvPicPr>
        <p:blipFill>
          <a:blip r:embed="rId3">
            <a:alphaModFix/>
          </a:blip>
          <a:stretch>
            <a:fillRect/>
          </a:stretch>
        </p:blipFill>
        <p:spPr>
          <a:xfrm>
            <a:off x="1093700" y="894650"/>
            <a:ext cx="4059100" cy="2866050"/>
          </a:xfrm>
          <a:prstGeom prst="rect">
            <a:avLst/>
          </a:prstGeom>
          <a:noFill/>
          <a:ln>
            <a:noFill/>
          </a:ln>
        </p:spPr>
      </p:pic>
      <p:pic>
        <p:nvPicPr>
          <p:cNvPr id="140" name="Google Shape;140;p22"/>
          <p:cNvPicPr preferRelativeResize="0"/>
          <p:nvPr/>
        </p:nvPicPr>
        <p:blipFill>
          <a:blip r:embed="rId4">
            <a:alphaModFix/>
          </a:blip>
          <a:stretch>
            <a:fillRect/>
          </a:stretch>
        </p:blipFill>
        <p:spPr>
          <a:xfrm>
            <a:off x="5544700" y="894649"/>
            <a:ext cx="2347798" cy="39440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Predicted Outputs</a:t>
            </a:r>
            <a:endParaRPr/>
          </a:p>
        </p:txBody>
      </p:sp>
      <p:sp>
        <p:nvSpPr>
          <p:cNvPr id="146" name="Google Shape;146;p23"/>
          <p:cNvSpPr txBox="1"/>
          <p:nvPr>
            <p:ph idx="1" type="body"/>
          </p:nvPr>
        </p:nvSpPr>
        <p:spPr>
          <a:xfrm>
            <a:off x="1165475" y="965800"/>
            <a:ext cx="4836600" cy="19581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Since binary cross-entropy is the loss function of choice, the activation function of the last hidden layer </a:t>
            </a:r>
            <a:r>
              <a:rPr lang="en" sz="1500"/>
              <a:t>will</a:t>
            </a:r>
            <a:r>
              <a:rPr lang="en" sz="1500"/>
              <a:t> be Sigmoid.</a:t>
            </a:r>
            <a:endParaRPr sz="1500"/>
          </a:p>
          <a:p>
            <a:pPr indent="-323850" lvl="1" marL="914400" rtl="0" algn="l">
              <a:spcBef>
                <a:spcPts val="0"/>
              </a:spcBef>
              <a:spcAft>
                <a:spcPts val="0"/>
              </a:spcAft>
              <a:buSzPts val="1500"/>
              <a:buChar char="▫"/>
            </a:pPr>
            <a:r>
              <a:rPr lang="en" sz="1500"/>
              <a:t>Sigmoid will bound any input between 0 and 1. </a:t>
            </a:r>
            <a:endParaRPr sz="1500"/>
          </a:p>
          <a:p>
            <a:pPr indent="-323850" lvl="0" marL="457200" rtl="0" algn="l">
              <a:spcBef>
                <a:spcPts val="0"/>
              </a:spcBef>
              <a:spcAft>
                <a:spcPts val="0"/>
              </a:spcAft>
              <a:buSzPts val="1500"/>
              <a:buChar char="◦"/>
            </a:pPr>
            <a:r>
              <a:rPr lang="en" sz="1500"/>
              <a:t>Table below shows predicted outputs produced from randomize weights and biases.</a:t>
            </a:r>
            <a:endParaRPr sz="1500"/>
          </a:p>
        </p:txBody>
      </p:sp>
      <p:pic>
        <p:nvPicPr>
          <p:cNvPr id="147" name="Google Shape;147;p23"/>
          <p:cNvPicPr preferRelativeResize="0"/>
          <p:nvPr/>
        </p:nvPicPr>
        <p:blipFill>
          <a:blip r:embed="rId3">
            <a:alphaModFix/>
          </a:blip>
          <a:stretch>
            <a:fillRect/>
          </a:stretch>
        </p:blipFill>
        <p:spPr>
          <a:xfrm>
            <a:off x="6174101" y="894651"/>
            <a:ext cx="2653754" cy="1767325"/>
          </a:xfrm>
          <a:prstGeom prst="rect">
            <a:avLst/>
          </a:prstGeom>
          <a:noFill/>
          <a:ln>
            <a:noFill/>
          </a:ln>
        </p:spPr>
      </p:pic>
      <p:graphicFrame>
        <p:nvGraphicFramePr>
          <p:cNvPr id="148" name="Google Shape;148;p23"/>
          <p:cNvGraphicFramePr/>
          <p:nvPr/>
        </p:nvGraphicFramePr>
        <p:xfrm>
          <a:off x="1165475" y="2924000"/>
          <a:ext cx="3000000" cy="3000000"/>
        </p:xfrm>
        <a:graphic>
          <a:graphicData uri="http://schemas.openxmlformats.org/drawingml/2006/table">
            <a:tbl>
              <a:tblPr>
                <a:noFill/>
                <a:tableStyleId>{9A8A329F-B08E-4419-BFCD-2DABD453E54C}</a:tableStyleId>
              </a:tblPr>
              <a:tblGrid>
                <a:gridCol w="1359050"/>
                <a:gridCol w="1406300"/>
                <a:gridCol w="2243275"/>
                <a:gridCol w="2568400"/>
              </a:tblGrid>
              <a:tr h="411350">
                <a:tc>
                  <a:txBody>
                    <a:bodyPr/>
                    <a:lstStyle/>
                    <a:p>
                      <a:pPr indent="0" lvl="0" marL="0" rtl="0" algn="ctr">
                        <a:spcBef>
                          <a:spcPts val="0"/>
                        </a:spcBef>
                        <a:spcAft>
                          <a:spcPts val="0"/>
                        </a:spcAft>
                        <a:buNone/>
                      </a:pPr>
                      <a:r>
                        <a:rPr lang="en">
                          <a:solidFill>
                            <a:srgbClr val="FFFFFF"/>
                          </a:solidFill>
                        </a:rPr>
                        <a:t>x</a:t>
                      </a:r>
                      <a:r>
                        <a:rPr baseline="-25000" lang="en">
                          <a:solidFill>
                            <a:srgbClr val="FFFFFF"/>
                          </a:solidFill>
                        </a:rPr>
                        <a:t>1</a:t>
                      </a:r>
                      <a:endParaRPr baseline="-25000">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x</a:t>
                      </a:r>
                      <a:r>
                        <a:rPr baseline="-25000" lang="en">
                          <a:solidFill>
                            <a:srgbClr val="FFFFFF"/>
                          </a:solidFill>
                        </a:rPr>
                        <a:t>2</a:t>
                      </a:r>
                      <a:endParaRPr baseline="-25000">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y</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ŷ</a:t>
                      </a:r>
                      <a:endParaRPr>
                        <a:solidFill>
                          <a:srgbClr val="FFFFFF"/>
                        </a:solidFill>
                      </a:endParaRPr>
                    </a:p>
                  </a:txBody>
                  <a:tcPr marT="91425" marB="91425" marR="91425" marL="91425"/>
                </a:tc>
              </a:tr>
              <a:tr h="411350">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0.5618</a:t>
                      </a:r>
                      <a:endParaRPr>
                        <a:solidFill>
                          <a:srgbClr val="FFFFFF"/>
                        </a:solidFill>
                      </a:endParaRPr>
                    </a:p>
                  </a:txBody>
                  <a:tcPr marT="91425" marB="91425" marR="91425" marL="91425"/>
                </a:tc>
              </a:tr>
              <a:tr h="411350">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0.2649</a:t>
                      </a:r>
                      <a:endParaRPr>
                        <a:solidFill>
                          <a:srgbClr val="FFFFFF"/>
                        </a:solidFill>
                      </a:endParaRPr>
                    </a:p>
                  </a:txBody>
                  <a:tcPr marT="91425" marB="91425" marR="91425" marL="91425"/>
                </a:tc>
              </a:tr>
              <a:tr h="41135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0.7879</a:t>
                      </a:r>
                      <a:endParaRPr>
                        <a:solidFill>
                          <a:srgbClr val="FFFFFF"/>
                        </a:solidFill>
                      </a:endParaRPr>
                    </a:p>
                  </a:txBody>
                  <a:tcPr marT="91425" marB="91425" marR="91425" marL="91425"/>
                </a:tc>
              </a:tr>
              <a:tr h="41135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0.1479</a:t>
                      </a:r>
                      <a:endParaRPr>
                        <a:solidFill>
                          <a:srgbClr val="FFFFFF"/>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Binary Cross-Entropy</a:t>
            </a:r>
            <a:endParaRPr/>
          </a:p>
        </p:txBody>
      </p:sp>
      <p:sp>
        <p:nvSpPr>
          <p:cNvPr id="154" name="Google Shape;154;p24"/>
          <p:cNvSpPr txBox="1"/>
          <p:nvPr>
            <p:ph idx="1" type="body"/>
          </p:nvPr>
        </p:nvSpPr>
        <p:spPr>
          <a:xfrm>
            <a:off x="1165500" y="1086800"/>
            <a:ext cx="3019800" cy="372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b="1" lang="en" sz="1400"/>
              <a:t>Binary Cross-Entropy</a:t>
            </a:r>
            <a:r>
              <a:rPr lang="en" sz="1400"/>
              <a:t> or </a:t>
            </a:r>
            <a:r>
              <a:rPr b="1" lang="en" sz="1400"/>
              <a:t>log-loss </a:t>
            </a:r>
            <a:r>
              <a:rPr lang="en" sz="1400"/>
              <a:t>function is used to </a:t>
            </a:r>
            <a:r>
              <a:rPr lang="en" sz="1400"/>
              <a:t>calculate</a:t>
            </a:r>
            <a:r>
              <a:rPr lang="en" sz="1400"/>
              <a:t> the loss value when there are exactly two truth outputs. </a:t>
            </a:r>
            <a:endParaRPr sz="1400"/>
          </a:p>
          <a:p>
            <a:pPr indent="-317500" lvl="0" marL="457200" rtl="0" algn="l">
              <a:spcBef>
                <a:spcPts val="0"/>
              </a:spcBef>
              <a:spcAft>
                <a:spcPts val="0"/>
              </a:spcAft>
              <a:buSzPts val="1400"/>
              <a:buChar char="◦"/>
            </a:pPr>
            <a:r>
              <a:rPr lang="en" sz="1400"/>
              <a:t>When the truth output is 0, the loss value produced by the binary cross-entropy will converge to 0 as predicted </a:t>
            </a:r>
            <a:r>
              <a:rPr lang="en" sz="1400"/>
              <a:t>output</a:t>
            </a:r>
            <a:r>
              <a:rPr lang="en" sz="1400"/>
              <a:t> goes to 0. </a:t>
            </a:r>
            <a:endParaRPr sz="1400"/>
          </a:p>
          <a:p>
            <a:pPr indent="-317500" lvl="0" marL="457200" rtl="0" algn="l">
              <a:spcBef>
                <a:spcPts val="0"/>
              </a:spcBef>
              <a:spcAft>
                <a:spcPts val="0"/>
              </a:spcAft>
              <a:buSzPts val="1400"/>
              <a:buChar char="◦"/>
            </a:pPr>
            <a:r>
              <a:rPr lang="en" sz="1400"/>
              <a:t>When the truth output is 1, the loss value produced by the binary cross-entropy will converge to 0 as predicted </a:t>
            </a:r>
            <a:r>
              <a:rPr lang="en" sz="1400"/>
              <a:t>output</a:t>
            </a:r>
            <a:r>
              <a:rPr lang="en" sz="1400"/>
              <a:t> goes to 1. </a:t>
            </a:r>
            <a:endParaRPr sz="1400"/>
          </a:p>
          <a:p>
            <a:pPr indent="-317500" lvl="0" marL="457200" rtl="0" algn="l">
              <a:spcBef>
                <a:spcPts val="0"/>
              </a:spcBef>
              <a:spcAft>
                <a:spcPts val="0"/>
              </a:spcAft>
              <a:buSzPts val="1400"/>
              <a:buChar char="◦"/>
            </a:pPr>
            <a:r>
              <a:t/>
            </a:r>
            <a:endParaRPr sz="1400"/>
          </a:p>
        </p:txBody>
      </p:sp>
      <p:pic>
        <p:nvPicPr>
          <p:cNvPr id="155" name="Google Shape;155;p24"/>
          <p:cNvPicPr preferRelativeResize="0"/>
          <p:nvPr/>
        </p:nvPicPr>
        <p:blipFill>
          <a:blip r:embed="rId3">
            <a:alphaModFix/>
          </a:blip>
          <a:stretch>
            <a:fillRect/>
          </a:stretch>
        </p:blipFill>
        <p:spPr>
          <a:xfrm>
            <a:off x="1705150" y="4442425"/>
            <a:ext cx="2822774" cy="295225"/>
          </a:xfrm>
          <a:prstGeom prst="rect">
            <a:avLst/>
          </a:prstGeom>
          <a:noFill/>
          <a:ln>
            <a:noFill/>
          </a:ln>
        </p:spPr>
      </p:pic>
      <p:pic>
        <p:nvPicPr>
          <p:cNvPr id="156" name="Google Shape;156;p24"/>
          <p:cNvPicPr preferRelativeResize="0"/>
          <p:nvPr/>
        </p:nvPicPr>
        <p:blipFill>
          <a:blip r:embed="rId4">
            <a:alphaModFix/>
          </a:blip>
          <a:stretch>
            <a:fillRect/>
          </a:stretch>
        </p:blipFill>
        <p:spPr>
          <a:xfrm>
            <a:off x="4789171" y="1086763"/>
            <a:ext cx="4076724" cy="2969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Backpropagation - Stochastic Gradient Descent</a:t>
            </a:r>
            <a:endParaRPr/>
          </a:p>
        </p:txBody>
      </p:sp>
      <p:sp>
        <p:nvSpPr>
          <p:cNvPr id="162" name="Google Shape;162;p25"/>
          <p:cNvSpPr txBox="1"/>
          <p:nvPr>
            <p:ph idx="1" type="body"/>
          </p:nvPr>
        </p:nvSpPr>
        <p:spPr>
          <a:xfrm>
            <a:off x="1165499" y="1086800"/>
            <a:ext cx="42705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Stochastic Gradient Descent is an iterative method for adjusting weights and </a:t>
            </a:r>
            <a:r>
              <a:rPr lang="en" sz="1500"/>
              <a:t>biases </a:t>
            </a:r>
            <a:r>
              <a:rPr lang="en" sz="1500"/>
              <a:t>such that the loss value is </a:t>
            </a:r>
            <a:r>
              <a:rPr lang="en" sz="1500"/>
              <a:t>minimized</a:t>
            </a:r>
            <a:r>
              <a:rPr lang="en" sz="1500"/>
              <a:t> .  </a:t>
            </a:r>
            <a:endParaRPr sz="1500"/>
          </a:p>
          <a:p>
            <a:pPr indent="-323850" lvl="0" marL="457200" rtl="0" algn="l">
              <a:spcBef>
                <a:spcPts val="0"/>
              </a:spcBef>
              <a:spcAft>
                <a:spcPts val="0"/>
              </a:spcAft>
              <a:buSzPts val="1500"/>
              <a:buChar char="◦"/>
            </a:pPr>
            <a:r>
              <a:rPr lang="en" sz="1500"/>
              <a:t>It relies on the differential of the loss value with respect to each trainable parameter.</a:t>
            </a:r>
            <a:endParaRPr sz="1500"/>
          </a:p>
          <a:p>
            <a:pPr indent="-323850" lvl="0" marL="457200" rtl="0" algn="l">
              <a:spcBef>
                <a:spcPts val="0"/>
              </a:spcBef>
              <a:spcAft>
                <a:spcPts val="0"/>
              </a:spcAft>
              <a:buSzPts val="1500"/>
              <a:buChar char="◦"/>
            </a:pPr>
            <a:r>
              <a:rPr lang="en" sz="1500"/>
              <a:t>Simply put, the </a:t>
            </a:r>
            <a:r>
              <a:rPr lang="en" sz="1500"/>
              <a:t>gradient</a:t>
            </a:r>
            <a:r>
              <a:rPr lang="en" sz="1500"/>
              <a:t> (△) represents the direction and magnitude of the change that a given </a:t>
            </a:r>
            <a:r>
              <a:rPr lang="en" sz="1500">
                <a:solidFill>
                  <a:schemeClr val="lt2"/>
                </a:solidFill>
              </a:rPr>
              <a:t>trainable </a:t>
            </a:r>
            <a:r>
              <a:rPr lang="en" sz="1500"/>
              <a:t>variable</a:t>
            </a:r>
            <a:r>
              <a:rPr lang="en" sz="1500"/>
              <a:t> contributed to the loss value.</a:t>
            </a:r>
            <a:endParaRPr sz="1500"/>
          </a:p>
          <a:p>
            <a:pPr indent="-323850" lvl="0" marL="457200" rtl="0" algn="l">
              <a:spcBef>
                <a:spcPts val="0"/>
              </a:spcBef>
              <a:spcAft>
                <a:spcPts val="0"/>
              </a:spcAft>
              <a:buSzPts val="1500"/>
              <a:buChar char="◦"/>
            </a:pPr>
            <a:r>
              <a:rPr lang="en" sz="1500"/>
              <a:t>Thus, the loss value can be minimized by subtracting a gradient from an optimizable </a:t>
            </a:r>
            <a:r>
              <a:rPr lang="en" sz="1500"/>
              <a:t>variable. </a:t>
            </a:r>
            <a:endParaRPr sz="1500"/>
          </a:p>
        </p:txBody>
      </p:sp>
      <p:pic>
        <p:nvPicPr>
          <p:cNvPr id="163" name="Google Shape;163;p25"/>
          <p:cNvPicPr preferRelativeResize="0"/>
          <p:nvPr/>
        </p:nvPicPr>
        <p:blipFill>
          <a:blip r:embed="rId3">
            <a:alphaModFix/>
          </a:blip>
          <a:stretch>
            <a:fillRect/>
          </a:stretch>
        </p:blipFill>
        <p:spPr>
          <a:xfrm>
            <a:off x="5436000" y="1186000"/>
            <a:ext cx="3396773" cy="1840649"/>
          </a:xfrm>
          <a:prstGeom prst="rect">
            <a:avLst/>
          </a:prstGeom>
          <a:noFill/>
          <a:ln>
            <a:noFill/>
          </a:ln>
        </p:spPr>
      </p:pic>
      <p:pic>
        <p:nvPicPr>
          <p:cNvPr id="164" name="Google Shape;164;p25"/>
          <p:cNvPicPr preferRelativeResize="0"/>
          <p:nvPr/>
        </p:nvPicPr>
        <p:blipFill>
          <a:blip r:embed="rId4">
            <a:alphaModFix/>
          </a:blip>
          <a:stretch>
            <a:fillRect/>
          </a:stretch>
        </p:blipFill>
        <p:spPr>
          <a:xfrm>
            <a:off x="5729537" y="3105250"/>
            <a:ext cx="2809696" cy="181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Backpropagation - Gradient Calculation</a:t>
            </a:r>
            <a:endParaRPr/>
          </a:p>
        </p:txBody>
      </p:sp>
      <p:sp>
        <p:nvSpPr>
          <p:cNvPr id="170" name="Google Shape;170;p26"/>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71" name="Google Shape;171;p26"/>
          <p:cNvPicPr preferRelativeResize="0"/>
          <p:nvPr/>
        </p:nvPicPr>
        <p:blipFill>
          <a:blip r:embed="rId3">
            <a:alphaModFix/>
          </a:blip>
          <a:stretch>
            <a:fillRect/>
          </a:stretch>
        </p:blipFill>
        <p:spPr>
          <a:xfrm>
            <a:off x="4523650" y="894650"/>
            <a:ext cx="4097123" cy="4248849"/>
          </a:xfrm>
          <a:prstGeom prst="rect">
            <a:avLst/>
          </a:prstGeom>
          <a:noFill/>
          <a:ln>
            <a:noFill/>
          </a:ln>
        </p:spPr>
      </p:pic>
      <p:pic>
        <p:nvPicPr>
          <p:cNvPr id="172" name="Google Shape;172;p26"/>
          <p:cNvPicPr preferRelativeResize="0"/>
          <p:nvPr/>
        </p:nvPicPr>
        <p:blipFill>
          <a:blip r:embed="rId4">
            <a:alphaModFix/>
          </a:blip>
          <a:stretch>
            <a:fillRect/>
          </a:stretch>
        </p:blipFill>
        <p:spPr>
          <a:xfrm>
            <a:off x="1165500" y="894651"/>
            <a:ext cx="3276950" cy="1797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Predicted Outputs</a:t>
            </a:r>
            <a:endParaRPr/>
          </a:p>
        </p:txBody>
      </p:sp>
      <p:sp>
        <p:nvSpPr>
          <p:cNvPr id="178" name="Google Shape;178;p27"/>
          <p:cNvSpPr txBox="1"/>
          <p:nvPr>
            <p:ph idx="1" type="body"/>
          </p:nvPr>
        </p:nvSpPr>
        <p:spPr>
          <a:xfrm>
            <a:off x="1165500" y="3446224"/>
            <a:ext cx="6858000" cy="1366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Complete solution </a:t>
            </a:r>
            <a:r>
              <a:rPr lang="en" sz="1500"/>
              <a:t>available</a:t>
            </a:r>
            <a:r>
              <a:rPr lang="en" sz="1500"/>
              <a:t> at https://github.com/sotheanith/CECS-551-Collection/tree/master/Assignment%204</a:t>
            </a:r>
            <a:endParaRPr sz="1500"/>
          </a:p>
        </p:txBody>
      </p:sp>
      <p:graphicFrame>
        <p:nvGraphicFramePr>
          <p:cNvPr id="179" name="Google Shape;179;p27"/>
          <p:cNvGraphicFramePr/>
          <p:nvPr/>
        </p:nvGraphicFramePr>
        <p:xfrm>
          <a:off x="1165500" y="1086800"/>
          <a:ext cx="3000000" cy="3000000"/>
        </p:xfrm>
        <a:graphic>
          <a:graphicData uri="http://schemas.openxmlformats.org/drawingml/2006/table">
            <a:tbl>
              <a:tblPr>
                <a:noFill/>
                <a:tableStyleId>{9A8A329F-B08E-4419-BFCD-2DABD453E54C}</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solidFill>
                            <a:srgbClr val="FFFFFF"/>
                          </a:solidFill>
                        </a:rPr>
                        <a:t>x</a:t>
                      </a:r>
                      <a:r>
                        <a:rPr baseline="-25000" lang="en">
                          <a:solidFill>
                            <a:srgbClr val="FFFFFF"/>
                          </a:solidFill>
                        </a:rPr>
                        <a:t>1</a:t>
                      </a:r>
                      <a:endParaRPr baseline="-250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x</a:t>
                      </a:r>
                      <a:r>
                        <a:rPr baseline="-25000" lang="en">
                          <a:solidFill>
                            <a:srgbClr val="FFFFFF"/>
                          </a:solidFill>
                        </a:rPr>
                        <a:t>2</a:t>
                      </a:r>
                      <a:endParaRPr baseline="-250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y</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Pre-train</a:t>
                      </a:r>
                      <a:r>
                        <a:rPr lang="en">
                          <a:solidFill>
                            <a:srgbClr val="FFFFFF"/>
                          </a:solidFill>
                        </a:rPr>
                        <a:t> ŷ </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Post-train ŷ</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0.5618</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0.01430112</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0.2649</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0.99191275</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0.7879</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0.9918608</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0.1479</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0.01547358</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ctrTitle"/>
          </p:nvPr>
        </p:nvSpPr>
        <p:spPr>
          <a:xfrm>
            <a:off x="1530175" y="2307788"/>
            <a:ext cx="6767100" cy="5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precision is not good enough...</a:t>
            </a:r>
            <a:endParaRPr/>
          </a:p>
        </p:txBody>
      </p:sp>
      <p:sp>
        <p:nvSpPr>
          <p:cNvPr id="190" name="Google Shape;190;p29"/>
          <p:cNvSpPr txBox="1"/>
          <p:nvPr>
            <p:ph idx="1" type="body"/>
          </p:nvPr>
        </p:nvSpPr>
        <p:spPr>
          <a:xfrm>
            <a:off x="1165500" y="1086800"/>
            <a:ext cx="4540200" cy="372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Precision is not a good metric for measuring performances of object detection and </a:t>
            </a:r>
            <a:r>
              <a:rPr lang="en" sz="2000"/>
              <a:t>recognition</a:t>
            </a:r>
            <a:r>
              <a:rPr lang="en" sz="2000"/>
              <a:t> algorithms because it only account for classification; not localization.   </a:t>
            </a:r>
            <a:endParaRPr sz="2000"/>
          </a:p>
          <a:p>
            <a:pPr indent="-355600" lvl="0" marL="457200" rtl="0" algn="l">
              <a:spcBef>
                <a:spcPts val="0"/>
              </a:spcBef>
              <a:spcAft>
                <a:spcPts val="0"/>
              </a:spcAft>
              <a:buSzPts val="2000"/>
              <a:buChar char="◦"/>
            </a:pPr>
            <a:r>
              <a:rPr lang="en" sz="2000"/>
              <a:t>Consider the following example:</a:t>
            </a:r>
            <a:endParaRPr sz="2000"/>
          </a:p>
          <a:p>
            <a:pPr indent="-355600" lvl="1" marL="914400" rtl="0" algn="l">
              <a:spcBef>
                <a:spcPts val="0"/>
              </a:spcBef>
              <a:spcAft>
                <a:spcPts val="0"/>
              </a:spcAft>
              <a:buSzPts val="2000"/>
              <a:buChar char="▫"/>
            </a:pPr>
            <a:r>
              <a:rPr lang="en" sz="2000"/>
              <a:t>True Positive = 1</a:t>
            </a:r>
            <a:endParaRPr sz="2000"/>
          </a:p>
          <a:p>
            <a:pPr indent="-355600" lvl="1" marL="914400" rtl="0" algn="l">
              <a:spcBef>
                <a:spcPts val="0"/>
              </a:spcBef>
              <a:spcAft>
                <a:spcPts val="0"/>
              </a:spcAft>
              <a:buSzPts val="2000"/>
              <a:buChar char="▫"/>
            </a:pPr>
            <a:r>
              <a:rPr lang="en" sz="2000"/>
              <a:t>False Positive = 0</a:t>
            </a:r>
            <a:endParaRPr sz="2000"/>
          </a:p>
          <a:p>
            <a:pPr indent="-355600" lvl="1" marL="914400" rtl="0" algn="l">
              <a:spcBef>
                <a:spcPts val="0"/>
              </a:spcBef>
              <a:spcAft>
                <a:spcPts val="0"/>
              </a:spcAft>
              <a:buSzPts val="2000"/>
              <a:buChar char="▫"/>
            </a:pPr>
            <a:r>
              <a:rPr lang="en" sz="2000"/>
              <a:t>Precision = TP/(TP+FP) = 1</a:t>
            </a:r>
            <a:endParaRPr sz="2000"/>
          </a:p>
        </p:txBody>
      </p:sp>
      <p:pic>
        <p:nvPicPr>
          <p:cNvPr id="191" name="Google Shape;191;p29"/>
          <p:cNvPicPr preferRelativeResize="0"/>
          <p:nvPr/>
        </p:nvPicPr>
        <p:blipFill>
          <a:blip r:embed="rId3">
            <a:alphaModFix/>
          </a:blip>
          <a:stretch>
            <a:fillRect/>
          </a:stretch>
        </p:blipFill>
        <p:spPr>
          <a:xfrm>
            <a:off x="5707831" y="1086800"/>
            <a:ext cx="3285370" cy="1846875"/>
          </a:xfrm>
          <a:prstGeom prst="rect">
            <a:avLst/>
          </a:prstGeom>
          <a:noFill/>
          <a:ln>
            <a:noFill/>
          </a:ln>
        </p:spPr>
      </p:pic>
      <p:pic>
        <p:nvPicPr>
          <p:cNvPr id="192" name="Google Shape;192;p29"/>
          <p:cNvPicPr preferRelativeResize="0"/>
          <p:nvPr/>
        </p:nvPicPr>
        <p:blipFill>
          <a:blip r:embed="rId4">
            <a:alphaModFix/>
          </a:blip>
          <a:stretch>
            <a:fillRect/>
          </a:stretch>
        </p:blipFill>
        <p:spPr>
          <a:xfrm>
            <a:off x="5705700" y="3069719"/>
            <a:ext cx="3289626" cy="184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Mean Average Precision</a:t>
            </a:r>
            <a:endParaRPr/>
          </a:p>
        </p:txBody>
      </p:sp>
      <p:sp>
        <p:nvSpPr>
          <p:cNvPr id="198" name="Google Shape;198;p30"/>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Mean Average Precision or mAP is the go to metric for measuring performances of object detection and recognition models. </a:t>
            </a:r>
            <a:endParaRPr sz="1200"/>
          </a:p>
          <a:p>
            <a:pPr indent="-304800" lvl="0" marL="457200" rtl="0" algn="l">
              <a:spcBef>
                <a:spcPts val="0"/>
              </a:spcBef>
              <a:spcAft>
                <a:spcPts val="0"/>
              </a:spcAft>
              <a:buSzPts val="1200"/>
              <a:buChar char="◦"/>
            </a:pPr>
            <a:r>
              <a:rPr lang="en" sz="1200"/>
              <a:t>It factors in, both, a model’s object localization ability and a model’s object classification ability.</a:t>
            </a:r>
            <a:endParaRPr sz="1200"/>
          </a:p>
          <a:p>
            <a:pPr indent="-304800" lvl="0" marL="457200" rtl="0" algn="l">
              <a:spcBef>
                <a:spcPts val="0"/>
              </a:spcBef>
              <a:spcAft>
                <a:spcPts val="0"/>
              </a:spcAft>
              <a:buSzPts val="1200"/>
              <a:buChar char="◦"/>
            </a:pPr>
            <a:r>
              <a:rPr lang="en" sz="1200"/>
              <a:t>To start with, an </a:t>
            </a:r>
            <a:r>
              <a:rPr lang="en" sz="1200"/>
              <a:t>arbitrary</a:t>
            </a:r>
            <a:r>
              <a:rPr lang="en" sz="1200"/>
              <a:t> IOU threshold (</a:t>
            </a:r>
            <a:r>
              <a:rPr lang="en" sz="1200"/>
              <a:t>t</a:t>
            </a:r>
            <a:r>
              <a:rPr lang="en" sz="1200"/>
              <a:t>) and the predicted class (</a:t>
            </a:r>
            <a:r>
              <a:rPr lang="en" sz="1200">
                <a:solidFill>
                  <a:schemeClr val="lt2"/>
                </a:solidFill>
              </a:rPr>
              <a:t>ŷ)</a:t>
            </a:r>
            <a:r>
              <a:rPr lang="en" sz="1200"/>
              <a:t> are used to generate the confusion matrix for a class y.</a:t>
            </a:r>
            <a:endParaRPr sz="1200"/>
          </a:p>
          <a:p>
            <a:pPr indent="-304800" lvl="1" marL="914400" rtl="0" algn="l">
              <a:spcBef>
                <a:spcPts val="0"/>
              </a:spcBef>
              <a:spcAft>
                <a:spcPts val="0"/>
              </a:spcAft>
              <a:buSzPts val="1200"/>
              <a:buChar char="▫"/>
            </a:pPr>
            <a:r>
              <a:rPr lang="en" sz="1200"/>
              <a:t>TP:  IOU &gt; t and ŷ == y</a:t>
            </a:r>
            <a:r>
              <a:rPr lang="en" sz="1200"/>
              <a:t>.</a:t>
            </a:r>
            <a:endParaRPr sz="1200"/>
          </a:p>
          <a:p>
            <a:pPr indent="-304800" lvl="1" marL="914400" rtl="0" algn="l">
              <a:spcBef>
                <a:spcPts val="0"/>
              </a:spcBef>
              <a:spcAft>
                <a:spcPts val="0"/>
              </a:spcAft>
              <a:buSzPts val="1200"/>
              <a:buChar char="▫"/>
            </a:pPr>
            <a:r>
              <a:rPr lang="en" sz="1200"/>
              <a:t>FP:  </a:t>
            </a:r>
            <a:r>
              <a:rPr lang="en" sz="1200">
                <a:solidFill>
                  <a:schemeClr val="lt2"/>
                </a:solidFill>
              </a:rPr>
              <a:t>IOU &gt; t and ŷ != y.</a:t>
            </a:r>
            <a:endParaRPr sz="1200">
              <a:solidFill>
                <a:schemeClr val="lt2"/>
              </a:solidFill>
            </a:endParaRPr>
          </a:p>
          <a:p>
            <a:pPr indent="-304800" lvl="1" marL="914400" rtl="0" algn="l">
              <a:spcBef>
                <a:spcPts val="0"/>
              </a:spcBef>
              <a:spcAft>
                <a:spcPts val="0"/>
              </a:spcAft>
              <a:buSzPts val="1200"/>
              <a:buChar char="▫"/>
            </a:pPr>
            <a:r>
              <a:rPr lang="en" sz="1200"/>
              <a:t>FN: IOU &lt; t  and y exists</a:t>
            </a:r>
            <a:endParaRPr sz="1200">
              <a:solidFill>
                <a:schemeClr val="lt2"/>
              </a:solidFill>
            </a:endParaRPr>
          </a:p>
          <a:p>
            <a:pPr indent="-304800" lvl="1" marL="914400" rtl="0" algn="l">
              <a:spcBef>
                <a:spcPts val="0"/>
              </a:spcBef>
              <a:spcAft>
                <a:spcPts val="0"/>
              </a:spcAft>
              <a:buClr>
                <a:schemeClr val="lt2"/>
              </a:buClr>
              <a:buSzPts val="1200"/>
              <a:buChar char="▫"/>
            </a:pPr>
            <a:r>
              <a:rPr lang="en" sz="1200">
                <a:solidFill>
                  <a:schemeClr val="lt2"/>
                </a:solidFill>
              </a:rPr>
              <a:t>TN: Every possible boundary boxes that is not a ground truth.</a:t>
            </a:r>
            <a:endParaRPr sz="1200">
              <a:solidFill>
                <a:schemeClr val="lt2"/>
              </a:solidFill>
            </a:endParaRPr>
          </a:p>
        </p:txBody>
      </p:sp>
      <p:pic>
        <p:nvPicPr>
          <p:cNvPr id="199" name="Google Shape;199;p30"/>
          <p:cNvPicPr preferRelativeResize="0"/>
          <p:nvPr/>
        </p:nvPicPr>
        <p:blipFill>
          <a:blip r:embed="rId3">
            <a:alphaModFix/>
          </a:blip>
          <a:stretch>
            <a:fillRect/>
          </a:stretch>
        </p:blipFill>
        <p:spPr>
          <a:xfrm>
            <a:off x="2917137" y="3087175"/>
            <a:ext cx="3354677" cy="188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Mean Average Precision</a:t>
            </a:r>
            <a:endParaRPr/>
          </a:p>
        </p:txBody>
      </p:sp>
      <p:sp>
        <p:nvSpPr>
          <p:cNvPr id="205" name="Google Shape;205;p31"/>
          <p:cNvSpPr txBox="1"/>
          <p:nvPr>
            <p:ph idx="1" type="body"/>
          </p:nvPr>
        </p:nvSpPr>
        <p:spPr>
          <a:xfrm>
            <a:off x="1165500" y="1086800"/>
            <a:ext cx="44538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From the confusion matrix, precision and recall of a class are </a:t>
            </a:r>
            <a:r>
              <a:rPr lang="en" sz="1500"/>
              <a:t>calculated and plot on graph</a:t>
            </a:r>
            <a:r>
              <a:rPr lang="en" sz="1500"/>
              <a:t>.</a:t>
            </a:r>
            <a:endParaRPr sz="1500"/>
          </a:p>
          <a:p>
            <a:pPr indent="-323850" lvl="0" marL="457200" rtl="0" algn="l">
              <a:spcBef>
                <a:spcPts val="0"/>
              </a:spcBef>
              <a:spcAft>
                <a:spcPts val="0"/>
              </a:spcAft>
              <a:buSzPts val="1500"/>
              <a:buChar char="◦"/>
            </a:pPr>
            <a:r>
              <a:rPr lang="en" sz="1500"/>
              <a:t>The AP is the area under the precision-recall curve and it can be approximate using various methods such as </a:t>
            </a:r>
            <a:endParaRPr sz="1500"/>
          </a:p>
          <a:p>
            <a:pPr indent="-323850" lvl="1" marL="914400" rtl="0" algn="l">
              <a:spcBef>
                <a:spcPts val="0"/>
              </a:spcBef>
              <a:spcAft>
                <a:spcPts val="0"/>
              </a:spcAft>
              <a:buSzPts val="1500"/>
              <a:buChar char="▫"/>
            </a:pPr>
            <a:r>
              <a:rPr lang="en" sz="1500"/>
              <a:t>The 11-points Interpolated Precision Recall Curve</a:t>
            </a:r>
            <a:endParaRPr sz="1500"/>
          </a:p>
          <a:p>
            <a:pPr indent="-323850" lvl="2" marL="1371600" rtl="0" algn="l">
              <a:spcBef>
                <a:spcPts val="0"/>
              </a:spcBef>
              <a:spcAft>
                <a:spcPts val="0"/>
              </a:spcAft>
              <a:buSzPts val="1500"/>
              <a:buChar char="■"/>
            </a:pPr>
            <a:r>
              <a:rPr lang="en" sz="1500"/>
              <a:t>Max precision at a given recall and up</a:t>
            </a:r>
            <a:endParaRPr sz="1500"/>
          </a:p>
          <a:p>
            <a:pPr indent="-323850" lvl="1" marL="914400" rtl="0" algn="l">
              <a:spcBef>
                <a:spcPts val="0"/>
              </a:spcBef>
              <a:spcAft>
                <a:spcPts val="0"/>
              </a:spcAft>
              <a:buSzPts val="1500"/>
              <a:buChar char="▫"/>
            </a:pPr>
            <a:r>
              <a:rPr lang="en" sz="1500"/>
              <a:t>Riemann Sum</a:t>
            </a:r>
            <a:endParaRPr sz="1500"/>
          </a:p>
          <a:p>
            <a:pPr indent="-323850" lvl="0" marL="457200" rtl="0" algn="l">
              <a:spcBef>
                <a:spcPts val="0"/>
              </a:spcBef>
              <a:spcAft>
                <a:spcPts val="0"/>
              </a:spcAft>
              <a:buSzPts val="1500"/>
              <a:buChar char="◦"/>
            </a:pPr>
            <a:r>
              <a:rPr lang="en" sz="1500"/>
              <a:t>Finally, mAP@t is the average of AP of all classes.</a:t>
            </a:r>
            <a:endParaRPr sz="1500"/>
          </a:p>
          <a:p>
            <a:pPr indent="-323850" lvl="0" marL="457200" rtl="0" algn="l">
              <a:spcBef>
                <a:spcPts val="0"/>
              </a:spcBef>
              <a:spcAft>
                <a:spcPts val="0"/>
              </a:spcAft>
              <a:buSzPts val="1500"/>
              <a:buChar char="◦"/>
            </a:pPr>
            <a:r>
              <a:rPr lang="en" sz="1500"/>
              <a:t>Furthermore</a:t>
            </a:r>
            <a:r>
              <a:rPr lang="en" sz="1500"/>
              <a:t>, mAP </a:t>
            </a:r>
            <a:r>
              <a:rPr lang="en" sz="1500"/>
              <a:t>across</a:t>
            </a:r>
            <a:r>
              <a:rPr lang="en" sz="1500"/>
              <a:t> </a:t>
            </a:r>
            <a:r>
              <a:rPr lang="en" sz="1500"/>
              <a:t>various</a:t>
            </a:r>
            <a:r>
              <a:rPr lang="en" sz="1500"/>
              <a:t> IOUs are also used as a secondary metric. </a:t>
            </a:r>
            <a:endParaRPr sz="1500"/>
          </a:p>
        </p:txBody>
      </p:sp>
      <p:pic>
        <p:nvPicPr>
          <p:cNvPr id="206" name="Google Shape;206;p31"/>
          <p:cNvPicPr preferRelativeResize="0"/>
          <p:nvPr/>
        </p:nvPicPr>
        <p:blipFill>
          <a:blip r:embed="rId3">
            <a:alphaModFix/>
          </a:blip>
          <a:stretch>
            <a:fillRect/>
          </a:stretch>
        </p:blipFill>
        <p:spPr>
          <a:xfrm>
            <a:off x="5797875" y="47300"/>
            <a:ext cx="2477925" cy="2512750"/>
          </a:xfrm>
          <a:prstGeom prst="rect">
            <a:avLst/>
          </a:prstGeom>
          <a:noFill/>
          <a:ln>
            <a:noFill/>
          </a:ln>
        </p:spPr>
      </p:pic>
      <p:pic>
        <p:nvPicPr>
          <p:cNvPr id="207" name="Google Shape;207;p31"/>
          <p:cNvPicPr preferRelativeResize="0"/>
          <p:nvPr/>
        </p:nvPicPr>
        <p:blipFill>
          <a:blip r:embed="rId4">
            <a:alphaModFix/>
          </a:blip>
          <a:stretch>
            <a:fillRect/>
          </a:stretch>
        </p:blipFill>
        <p:spPr>
          <a:xfrm>
            <a:off x="5797875" y="2624548"/>
            <a:ext cx="3108799" cy="1490200"/>
          </a:xfrm>
          <a:prstGeom prst="rect">
            <a:avLst/>
          </a:prstGeom>
          <a:noFill/>
          <a:ln>
            <a:noFill/>
          </a:ln>
        </p:spPr>
      </p:pic>
      <p:pic>
        <p:nvPicPr>
          <p:cNvPr id="208" name="Google Shape;208;p31"/>
          <p:cNvPicPr preferRelativeResize="0"/>
          <p:nvPr/>
        </p:nvPicPr>
        <p:blipFill>
          <a:blip r:embed="rId5">
            <a:alphaModFix/>
          </a:blip>
          <a:stretch>
            <a:fillRect/>
          </a:stretch>
        </p:blipFill>
        <p:spPr>
          <a:xfrm>
            <a:off x="5797875" y="4152669"/>
            <a:ext cx="3182401" cy="92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ctrTitle"/>
          </p:nvPr>
        </p:nvSpPr>
        <p:spPr>
          <a:xfrm>
            <a:off x="1530175" y="2307788"/>
            <a:ext cx="6767100" cy="5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Neural Network Basic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PASCAL VOC Dataset</a:t>
            </a:r>
            <a:endParaRPr/>
          </a:p>
        </p:txBody>
      </p:sp>
      <p:sp>
        <p:nvSpPr>
          <p:cNvPr id="214" name="Google Shape;214;p32"/>
          <p:cNvSpPr txBox="1"/>
          <p:nvPr>
            <p:ph idx="1" type="body"/>
          </p:nvPr>
        </p:nvSpPr>
        <p:spPr>
          <a:xfrm>
            <a:off x="1142998" y="107874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PASCAL VOC or PASCAL Visual Object Classes Challenge was a popular dataset used to benchmark object detection and </a:t>
            </a:r>
            <a:r>
              <a:rPr lang="en" sz="1500"/>
              <a:t>recognition.</a:t>
            </a:r>
            <a:endParaRPr sz="1500"/>
          </a:p>
          <a:p>
            <a:pPr indent="-323850" lvl="0" marL="457200" rtl="0" algn="l">
              <a:spcBef>
                <a:spcPts val="0"/>
              </a:spcBef>
              <a:spcAft>
                <a:spcPts val="0"/>
              </a:spcAft>
              <a:buSzPts val="1500"/>
              <a:buChar char="◦"/>
            </a:pPr>
            <a:r>
              <a:rPr lang="en" sz="1500"/>
              <a:t>It combines 2007 and 2012 datasets for </a:t>
            </a:r>
            <a:r>
              <a:rPr lang="en" sz="1500"/>
              <a:t>training, validating, and testing.</a:t>
            </a:r>
            <a:r>
              <a:rPr lang="en" sz="1500"/>
              <a:t> </a:t>
            </a:r>
            <a:endParaRPr sz="1500"/>
          </a:p>
          <a:p>
            <a:pPr indent="-323850" lvl="0" marL="457200" rtl="0" algn="l">
              <a:spcBef>
                <a:spcPts val="0"/>
              </a:spcBef>
              <a:spcAft>
                <a:spcPts val="0"/>
              </a:spcAft>
              <a:buSzPts val="1500"/>
              <a:buChar char="◦"/>
            </a:pPr>
            <a:r>
              <a:rPr lang="en" sz="1500"/>
              <a:t>Features:</a:t>
            </a:r>
            <a:endParaRPr sz="1500"/>
          </a:p>
          <a:p>
            <a:pPr indent="-323850" lvl="1" marL="914400" rtl="0" algn="l">
              <a:spcBef>
                <a:spcPts val="0"/>
              </a:spcBef>
              <a:spcAft>
                <a:spcPts val="0"/>
              </a:spcAft>
              <a:buSzPts val="1500"/>
              <a:buChar char="▫"/>
            </a:pPr>
            <a:r>
              <a:rPr lang="en" sz="1500"/>
              <a:t>~10k images (50% train and 50% val/test)</a:t>
            </a:r>
            <a:endParaRPr sz="1500"/>
          </a:p>
          <a:p>
            <a:pPr indent="-323850" lvl="1" marL="914400" rtl="0" algn="l">
              <a:spcBef>
                <a:spcPts val="0"/>
              </a:spcBef>
              <a:spcAft>
                <a:spcPts val="0"/>
              </a:spcAft>
              <a:buSzPts val="1500"/>
              <a:buChar char="▫"/>
            </a:pPr>
            <a:r>
              <a:rPr lang="en" sz="1500"/>
              <a:t>20 object categories (dogs, chairs, horses, etc…)</a:t>
            </a:r>
            <a:endParaRPr sz="1500"/>
          </a:p>
          <a:p>
            <a:pPr indent="-323850" lvl="1" marL="914400" rtl="0" algn="l">
              <a:spcBef>
                <a:spcPts val="0"/>
              </a:spcBef>
              <a:spcAft>
                <a:spcPts val="0"/>
              </a:spcAft>
              <a:buSzPts val="1500"/>
              <a:buChar char="▫"/>
            </a:pPr>
            <a:r>
              <a:rPr lang="en" sz="1500"/>
              <a:t>~20k object instances</a:t>
            </a:r>
            <a:endParaRPr sz="1500"/>
          </a:p>
        </p:txBody>
      </p:sp>
      <p:pic>
        <p:nvPicPr>
          <p:cNvPr id="215" name="Google Shape;215;p32"/>
          <p:cNvPicPr preferRelativeResize="0"/>
          <p:nvPr/>
        </p:nvPicPr>
        <p:blipFill>
          <a:blip r:embed="rId3">
            <a:alphaModFix/>
          </a:blip>
          <a:stretch>
            <a:fillRect/>
          </a:stretch>
        </p:blipFill>
        <p:spPr>
          <a:xfrm>
            <a:off x="1548224" y="3199549"/>
            <a:ext cx="2144125" cy="1604900"/>
          </a:xfrm>
          <a:prstGeom prst="rect">
            <a:avLst/>
          </a:prstGeom>
          <a:noFill/>
          <a:ln>
            <a:noFill/>
          </a:ln>
        </p:spPr>
      </p:pic>
      <p:pic>
        <p:nvPicPr>
          <p:cNvPr id="216" name="Google Shape;216;p32"/>
          <p:cNvPicPr preferRelativeResize="0"/>
          <p:nvPr/>
        </p:nvPicPr>
        <p:blipFill>
          <a:blip r:embed="rId4">
            <a:alphaModFix/>
          </a:blip>
          <a:stretch>
            <a:fillRect/>
          </a:stretch>
        </p:blipFill>
        <p:spPr>
          <a:xfrm>
            <a:off x="3692350" y="3199550"/>
            <a:ext cx="2144125" cy="1609167"/>
          </a:xfrm>
          <a:prstGeom prst="rect">
            <a:avLst/>
          </a:prstGeom>
          <a:noFill/>
          <a:ln>
            <a:noFill/>
          </a:ln>
        </p:spPr>
      </p:pic>
      <p:pic>
        <p:nvPicPr>
          <p:cNvPr id="217" name="Google Shape;217;p32"/>
          <p:cNvPicPr preferRelativeResize="0"/>
          <p:nvPr/>
        </p:nvPicPr>
        <p:blipFill>
          <a:blip r:embed="rId5">
            <a:alphaModFix/>
          </a:blip>
          <a:stretch>
            <a:fillRect/>
          </a:stretch>
        </p:blipFill>
        <p:spPr>
          <a:xfrm>
            <a:off x="5836475" y="3199550"/>
            <a:ext cx="2138438" cy="160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COCO Dataset</a:t>
            </a:r>
            <a:endParaRPr/>
          </a:p>
        </p:txBody>
      </p:sp>
      <p:sp>
        <p:nvSpPr>
          <p:cNvPr id="223" name="Google Shape;223;p33"/>
          <p:cNvSpPr txBox="1"/>
          <p:nvPr>
            <p:ph idx="1" type="body"/>
          </p:nvPr>
        </p:nvSpPr>
        <p:spPr>
          <a:xfrm>
            <a:off x="1142998" y="107874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COCO or Common Objects in Context is one of the most </a:t>
            </a:r>
            <a:r>
              <a:rPr lang="en" sz="1500"/>
              <a:t>popular</a:t>
            </a:r>
            <a:r>
              <a:rPr lang="en" sz="1500"/>
              <a:t> dataset used to benchmark performances of various deep learning models and algorithms. </a:t>
            </a:r>
            <a:endParaRPr sz="1500"/>
          </a:p>
          <a:p>
            <a:pPr indent="-323850" lvl="0" marL="457200" rtl="0" algn="l">
              <a:spcBef>
                <a:spcPts val="0"/>
              </a:spcBef>
              <a:spcAft>
                <a:spcPts val="0"/>
              </a:spcAft>
              <a:buSzPts val="1500"/>
              <a:buChar char="◦"/>
            </a:pPr>
            <a:r>
              <a:rPr lang="en" sz="1500"/>
              <a:t>Features:</a:t>
            </a:r>
            <a:endParaRPr sz="1500"/>
          </a:p>
          <a:p>
            <a:pPr indent="-323850" lvl="1" marL="914400" rtl="0" algn="l">
              <a:spcBef>
                <a:spcPts val="0"/>
              </a:spcBef>
              <a:spcAft>
                <a:spcPts val="0"/>
              </a:spcAft>
              <a:buSzPts val="1500"/>
              <a:buChar char="▫"/>
            </a:pPr>
            <a:r>
              <a:rPr lang="en" sz="1500"/>
              <a:t>300k images with more than 200k images labels</a:t>
            </a:r>
            <a:endParaRPr sz="1500"/>
          </a:p>
          <a:p>
            <a:pPr indent="-323850" lvl="1" marL="914400" rtl="0" algn="l">
              <a:spcBef>
                <a:spcPts val="0"/>
              </a:spcBef>
              <a:spcAft>
                <a:spcPts val="0"/>
              </a:spcAft>
              <a:buSzPts val="1500"/>
              <a:buChar char="▫"/>
            </a:pPr>
            <a:r>
              <a:rPr lang="en" sz="1500"/>
              <a:t>1.5 million object instances</a:t>
            </a:r>
            <a:endParaRPr sz="1500"/>
          </a:p>
          <a:p>
            <a:pPr indent="-323850" lvl="1" marL="914400" rtl="0" algn="l">
              <a:spcBef>
                <a:spcPts val="0"/>
              </a:spcBef>
              <a:spcAft>
                <a:spcPts val="0"/>
              </a:spcAft>
              <a:buSzPts val="1500"/>
              <a:buChar char="▫"/>
            </a:pPr>
            <a:r>
              <a:rPr lang="en" sz="1500"/>
              <a:t>80 object categories (Cat, Dog, Car, etc...)</a:t>
            </a:r>
            <a:endParaRPr sz="1500"/>
          </a:p>
          <a:p>
            <a:pPr indent="-323850" lvl="1" marL="914400" rtl="0" algn="l">
              <a:spcBef>
                <a:spcPts val="0"/>
              </a:spcBef>
              <a:spcAft>
                <a:spcPts val="0"/>
              </a:spcAft>
              <a:buSzPts val="1500"/>
              <a:buChar char="▫"/>
            </a:pPr>
            <a:r>
              <a:rPr lang="en" sz="1500"/>
              <a:t>91 stuff </a:t>
            </a:r>
            <a:r>
              <a:rPr lang="en" sz="1500"/>
              <a:t>categories (Sky, road, etc...)</a:t>
            </a:r>
            <a:endParaRPr sz="1500"/>
          </a:p>
          <a:p>
            <a:pPr indent="-323850" lvl="1" marL="914400" rtl="0" algn="l">
              <a:spcBef>
                <a:spcPts val="0"/>
              </a:spcBef>
              <a:spcAft>
                <a:spcPts val="0"/>
              </a:spcAft>
              <a:buSzPts val="1500"/>
              <a:buChar char="▫"/>
            </a:pPr>
            <a:r>
              <a:rPr lang="en" sz="1500"/>
              <a:t>and more...</a:t>
            </a:r>
            <a:endParaRPr sz="1500"/>
          </a:p>
        </p:txBody>
      </p:sp>
      <p:pic>
        <p:nvPicPr>
          <p:cNvPr id="224" name="Google Shape;224;p33"/>
          <p:cNvPicPr preferRelativeResize="0"/>
          <p:nvPr/>
        </p:nvPicPr>
        <p:blipFill>
          <a:blip r:embed="rId3">
            <a:alphaModFix/>
          </a:blip>
          <a:stretch>
            <a:fillRect/>
          </a:stretch>
        </p:blipFill>
        <p:spPr>
          <a:xfrm>
            <a:off x="1698500" y="3279350"/>
            <a:ext cx="5791976" cy="175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R-CNN, Fast R-CNN, Faster R-CNN</a:t>
            </a:r>
            <a:endParaRPr/>
          </a:p>
        </p:txBody>
      </p:sp>
      <p:sp>
        <p:nvSpPr>
          <p:cNvPr id="230" name="Google Shape;230;p34"/>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Prior to the introduction of YOLO algorithm, object detection and object recognition are considered independent tasks. </a:t>
            </a:r>
            <a:endParaRPr sz="1500"/>
          </a:p>
          <a:p>
            <a:pPr indent="-323850" lvl="0" marL="457200" rtl="0" algn="l">
              <a:spcBef>
                <a:spcPts val="0"/>
              </a:spcBef>
              <a:spcAft>
                <a:spcPts val="0"/>
              </a:spcAft>
              <a:buSzPts val="1500"/>
              <a:buChar char="◦"/>
            </a:pPr>
            <a:r>
              <a:rPr lang="en" sz="1500"/>
              <a:t>As such, many </a:t>
            </a:r>
            <a:r>
              <a:rPr lang="en" sz="1500"/>
              <a:t>popular</a:t>
            </a:r>
            <a:r>
              <a:rPr lang="en" sz="1500"/>
              <a:t> algorithms have two distinct models where one model is </a:t>
            </a:r>
            <a:r>
              <a:rPr lang="en" sz="1500">
                <a:solidFill>
                  <a:schemeClr val="lt2"/>
                </a:solidFill>
              </a:rPr>
              <a:t>responsible </a:t>
            </a:r>
            <a:r>
              <a:rPr lang="en" sz="1500"/>
              <a:t>for find regions that contain objects (object detection) and another model is responsible for classifying objects (object recognition). </a:t>
            </a:r>
            <a:endParaRPr sz="1500"/>
          </a:p>
          <a:p>
            <a:pPr indent="-323850" lvl="0" marL="457200" rtl="0" algn="l">
              <a:spcBef>
                <a:spcPts val="0"/>
              </a:spcBef>
              <a:spcAft>
                <a:spcPts val="0"/>
              </a:spcAft>
              <a:buSzPts val="1500"/>
              <a:buChar char="◦"/>
            </a:pPr>
            <a:r>
              <a:rPr lang="en" sz="1500"/>
              <a:t>Example: R-CNN, Fast R-CNN, Faster R-CNN, etc…</a:t>
            </a:r>
            <a:endParaRPr sz="1500"/>
          </a:p>
          <a:p>
            <a:pPr indent="-323850" lvl="0" marL="457200" rtl="0" algn="l">
              <a:spcBef>
                <a:spcPts val="0"/>
              </a:spcBef>
              <a:spcAft>
                <a:spcPts val="0"/>
              </a:spcAft>
              <a:buSzPts val="1500"/>
              <a:buChar char="◦"/>
            </a:pPr>
            <a:r>
              <a:rPr lang="en" sz="1500"/>
              <a:t>Advantages:</a:t>
            </a:r>
            <a:endParaRPr sz="1500"/>
          </a:p>
          <a:p>
            <a:pPr indent="-323850" lvl="1" marL="914400" rtl="0" algn="l">
              <a:spcBef>
                <a:spcPts val="0"/>
              </a:spcBef>
              <a:spcAft>
                <a:spcPts val="0"/>
              </a:spcAft>
              <a:buSzPts val="1500"/>
              <a:buChar char="▫"/>
            </a:pPr>
            <a:r>
              <a:rPr lang="en" sz="1500"/>
              <a:t>Relatively high mAP@.5</a:t>
            </a:r>
            <a:endParaRPr sz="1500"/>
          </a:p>
          <a:p>
            <a:pPr indent="-323850" lvl="2" marL="1371600" rtl="0" algn="l">
              <a:spcBef>
                <a:spcPts val="0"/>
              </a:spcBef>
              <a:spcAft>
                <a:spcPts val="0"/>
              </a:spcAft>
              <a:buSzPts val="1500"/>
              <a:buChar char="■"/>
            </a:pPr>
            <a:r>
              <a:rPr lang="en" sz="1500"/>
              <a:t>73.2 (Pascal VOC 2007+2012)</a:t>
            </a:r>
            <a:endParaRPr sz="1500"/>
          </a:p>
          <a:p>
            <a:pPr indent="-323850" lvl="1" marL="914400" rtl="0" algn="l">
              <a:spcBef>
                <a:spcPts val="0"/>
              </a:spcBef>
              <a:spcAft>
                <a:spcPts val="0"/>
              </a:spcAft>
              <a:buSzPts val="1500"/>
              <a:buChar char="▫"/>
            </a:pPr>
            <a:r>
              <a:rPr lang="en" sz="1500"/>
              <a:t>Modularity</a:t>
            </a:r>
            <a:r>
              <a:rPr lang="en" sz="1500"/>
              <a:t> </a:t>
            </a:r>
            <a:endParaRPr sz="1500"/>
          </a:p>
          <a:p>
            <a:pPr indent="-323850" lvl="0" marL="457200" rtl="0" algn="l">
              <a:spcBef>
                <a:spcPts val="0"/>
              </a:spcBef>
              <a:spcAft>
                <a:spcPts val="0"/>
              </a:spcAft>
              <a:buSzPts val="1500"/>
              <a:buChar char="◦"/>
            </a:pPr>
            <a:r>
              <a:rPr lang="en" sz="1500"/>
              <a:t>Disadvantages:</a:t>
            </a:r>
            <a:endParaRPr sz="1500"/>
          </a:p>
          <a:p>
            <a:pPr indent="-323850" lvl="1" marL="914400" rtl="0" algn="l">
              <a:spcBef>
                <a:spcPts val="0"/>
              </a:spcBef>
              <a:spcAft>
                <a:spcPts val="0"/>
              </a:spcAft>
              <a:buSzPts val="1500"/>
              <a:buChar char="▫"/>
            </a:pPr>
            <a:r>
              <a:rPr lang="en" sz="1500"/>
              <a:t>Hyperparameters </a:t>
            </a:r>
            <a:r>
              <a:rPr lang="en" sz="1500"/>
              <a:t>sensitivity</a:t>
            </a:r>
            <a:endParaRPr sz="1500"/>
          </a:p>
          <a:p>
            <a:pPr indent="-323850" lvl="1" marL="914400" rtl="0" algn="l">
              <a:spcBef>
                <a:spcPts val="0"/>
              </a:spcBef>
              <a:spcAft>
                <a:spcPts val="0"/>
              </a:spcAft>
              <a:buSzPts val="1500"/>
              <a:buChar char="▫"/>
            </a:pPr>
            <a:r>
              <a:rPr lang="en" sz="1500"/>
              <a:t>Low inference time</a:t>
            </a:r>
            <a:endParaRPr sz="1500"/>
          </a:p>
          <a:p>
            <a:pPr indent="-323850" lvl="2" marL="1371600" rtl="0" algn="l">
              <a:spcBef>
                <a:spcPts val="0"/>
              </a:spcBef>
              <a:spcAft>
                <a:spcPts val="0"/>
              </a:spcAft>
              <a:buSzPts val="1500"/>
              <a:buChar char="■"/>
            </a:pPr>
            <a:r>
              <a:rPr lang="en" sz="1500"/>
              <a:t>7 fps (Pascal VOC 2007)</a:t>
            </a:r>
            <a:endParaRPr sz="1500"/>
          </a:p>
          <a:p>
            <a:pPr indent="0" lvl="0" marL="914400" rtl="0" algn="l">
              <a:spcBef>
                <a:spcPts val="600"/>
              </a:spcBef>
              <a:spcAft>
                <a:spcPts val="0"/>
              </a:spcAft>
              <a:buNone/>
            </a:pPr>
            <a:r>
              <a:t/>
            </a:r>
            <a:endParaRPr sz="1500"/>
          </a:p>
        </p:txBody>
      </p:sp>
      <p:pic>
        <p:nvPicPr>
          <p:cNvPr id="231" name="Google Shape;231;p34"/>
          <p:cNvPicPr preferRelativeResize="0"/>
          <p:nvPr/>
        </p:nvPicPr>
        <p:blipFill>
          <a:blip r:embed="rId3">
            <a:alphaModFix/>
          </a:blip>
          <a:stretch>
            <a:fillRect/>
          </a:stretch>
        </p:blipFill>
        <p:spPr>
          <a:xfrm>
            <a:off x="5465400" y="2996575"/>
            <a:ext cx="3359474" cy="1912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YOLOv1</a:t>
            </a:r>
            <a:endParaRPr/>
          </a:p>
        </p:txBody>
      </p:sp>
      <p:sp>
        <p:nvSpPr>
          <p:cNvPr id="237" name="Google Shape;237;p35"/>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In 2015, Joseph Redmon et al introduces YOLO or You Only Look Once algorithm which aims at </a:t>
            </a:r>
            <a:r>
              <a:rPr lang="en" sz="1200"/>
              <a:t>unifying</a:t>
            </a:r>
            <a:r>
              <a:rPr lang="en" sz="1200"/>
              <a:t> object detection and object recognition into a single problem and achieving real-time image </a:t>
            </a:r>
            <a:r>
              <a:rPr lang="en" sz="1200"/>
              <a:t>processing</a:t>
            </a:r>
            <a:r>
              <a:rPr lang="en" sz="1200"/>
              <a:t>. </a:t>
            </a:r>
            <a:endParaRPr sz="1200"/>
          </a:p>
          <a:p>
            <a:pPr indent="-304800" lvl="0" marL="457200" rtl="0" algn="l">
              <a:spcBef>
                <a:spcPts val="0"/>
              </a:spcBef>
              <a:spcAft>
                <a:spcPts val="0"/>
              </a:spcAft>
              <a:buSzPts val="1200"/>
              <a:buChar char="◦"/>
            </a:pPr>
            <a:r>
              <a:rPr lang="en" sz="1200"/>
              <a:t>YOLO algorithm works by restructuring the problem of finding bounding boxes and classify bounding boxes’ contents into a regression problem where a model has to predict both simultaneously. </a:t>
            </a:r>
            <a:endParaRPr sz="1200"/>
          </a:p>
          <a:p>
            <a:pPr indent="-304800" lvl="0" marL="457200" rtl="0" algn="l">
              <a:spcBef>
                <a:spcPts val="0"/>
              </a:spcBef>
              <a:spcAft>
                <a:spcPts val="0"/>
              </a:spcAft>
              <a:buSzPts val="1200"/>
              <a:buChar char="◦"/>
            </a:pPr>
            <a:r>
              <a:rPr lang="en" sz="1200"/>
              <a:t>Advantages:</a:t>
            </a:r>
            <a:endParaRPr sz="1200"/>
          </a:p>
          <a:p>
            <a:pPr indent="-304800" lvl="1" marL="914400" rtl="0" algn="l">
              <a:spcBef>
                <a:spcPts val="0"/>
              </a:spcBef>
              <a:spcAft>
                <a:spcPts val="0"/>
              </a:spcAft>
              <a:buSzPts val="1200"/>
              <a:buChar char="▫"/>
            </a:pPr>
            <a:r>
              <a:rPr lang="en" sz="1200"/>
              <a:t>Respectable mAP</a:t>
            </a:r>
            <a:endParaRPr sz="1200"/>
          </a:p>
          <a:p>
            <a:pPr indent="-304800" lvl="2" marL="1371600" rtl="0" algn="l">
              <a:spcBef>
                <a:spcPts val="0"/>
              </a:spcBef>
              <a:spcAft>
                <a:spcPts val="0"/>
              </a:spcAft>
              <a:buSzPts val="1200"/>
              <a:buChar char="■"/>
            </a:pPr>
            <a:r>
              <a:rPr lang="en" sz="1200"/>
              <a:t>63.4 (Pascal VOC 2007+2012)</a:t>
            </a:r>
            <a:endParaRPr sz="1200"/>
          </a:p>
          <a:p>
            <a:pPr indent="-304800" lvl="1" marL="914400" rtl="0" algn="l">
              <a:spcBef>
                <a:spcPts val="0"/>
              </a:spcBef>
              <a:spcAft>
                <a:spcPts val="0"/>
              </a:spcAft>
              <a:buSzPts val="1200"/>
              <a:buChar char="▫"/>
            </a:pPr>
            <a:r>
              <a:rPr lang="en" sz="1200"/>
              <a:t>Real-time processing</a:t>
            </a:r>
            <a:endParaRPr sz="1200"/>
          </a:p>
          <a:p>
            <a:pPr indent="-304800" lvl="2" marL="1371600" rtl="0" algn="l">
              <a:spcBef>
                <a:spcPts val="0"/>
              </a:spcBef>
              <a:spcAft>
                <a:spcPts val="0"/>
              </a:spcAft>
              <a:buSzPts val="1200"/>
              <a:buChar char="■"/>
            </a:pPr>
            <a:r>
              <a:rPr lang="en" sz="1200"/>
              <a:t>45 fps (Pascal VOC 2007)</a:t>
            </a:r>
            <a:endParaRPr sz="1200"/>
          </a:p>
          <a:p>
            <a:pPr indent="-304800" lvl="0" marL="457200" rtl="0" algn="l">
              <a:spcBef>
                <a:spcPts val="0"/>
              </a:spcBef>
              <a:spcAft>
                <a:spcPts val="0"/>
              </a:spcAft>
              <a:buSzPts val="1200"/>
              <a:buChar char="◦"/>
            </a:pPr>
            <a:r>
              <a:rPr lang="en" sz="1200"/>
              <a:t>Disadvantages:</a:t>
            </a:r>
            <a:endParaRPr sz="1200"/>
          </a:p>
          <a:p>
            <a:pPr indent="-304800" lvl="1" marL="914400" rtl="0" algn="l">
              <a:spcBef>
                <a:spcPts val="0"/>
              </a:spcBef>
              <a:spcAft>
                <a:spcPts val="0"/>
              </a:spcAft>
              <a:buSzPts val="1200"/>
              <a:buChar char="▫"/>
            </a:pPr>
            <a:r>
              <a:rPr lang="en" sz="1200"/>
              <a:t>Can only detect up to 49 (7x7) objects per image</a:t>
            </a:r>
            <a:endParaRPr sz="1200"/>
          </a:p>
          <a:p>
            <a:pPr indent="-304800" lvl="1" marL="914400" rtl="0" algn="l">
              <a:spcBef>
                <a:spcPts val="0"/>
              </a:spcBef>
              <a:spcAft>
                <a:spcPts val="0"/>
              </a:spcAft>
              <a:buSzPts val="1200"/>
              <a:buChar char="▫"/>
            </a:pPr>
            <a:r>
              <a:rPr lang="en" sz="1200"/>
              <a:t>Terrible at detecting overlapping objects</a:t>
            </a:r>
            <a:endParaRPr sz="1200"/>
          </a:p>
          <a:p>
            <a:pPr indent="-304800" lvl="1" marL="914400" rtl="0" algn="l">
              <a:spcBef>
                <a:spcPts val="0"/>
              </a:spcBef>
              <a:spcAft>
                <a:spcPts val="0"/>
              </a:spcAft>
              <a:buSzPts val="1200"/>
              <a:buChar char="▫"/>
            </a:pPr>
            <a:r>
              <a:rPr lang="en" sz="1200"/>
              <a:t>Can only approximate 2 shapes per object</a:t>
            </a:r>
            <a:endParaRPr sz="1200"/>
          </a:p>
          <a:p>
            <a:pPr indent="0" lvl="0" marL="914400" rtl="0" algn="l">
              <a:spcBef>
                <a:spcPts val="600"/>
              </a:spcBef>
              <a:spcAft>
                <a:spcPts val="0"/>
              </a:spcAft>
              <a:buNone/>
            </a:pPr>
            <a:r>
              <a:t/>
            </a:r>
            <a:endParaRPr sz="1200"/>
          </a:p>
        </p:txBody>
      </p:sp>
      <p:pic>
        <p:nvPicPr>
          <p:cNvPr id="238" name="Google Shape;238;p35"/>
          <p:cNvPicPr preferRelativeResize="0"/>
          <p:nvPr/>
        </p:nvPicPr>
        <p:blipFill>
          <a:blip r:embed="rId3">
            <a:alphaModFix/>
          </a:blip>
          <a:stretch>
            <a:fillRect/>
          </a:stretch>
        </p:blipFill>
        <p:spPr>
          <a:xfrm>
            <a:off x="2300838" y="3975629"/>
            <a:ext cx="4587276" cy="106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YOLOv1 - How does it work?</a:t>
            </a:r>
            <a:endParaRPr/>
          </a:p>
        </p:txBody>
      </p:sp>
      <p:sp>
        <p:nvSpPr>
          <p:cNvPr id="244" name="Google Shape;244;p36"/>
          <p:cNvSpPr txBox="1"/>
          <p:nvPr>
            <p:ph idx="1" type="body"/>
          </p:nvPr>
        </p:nvSpPr>
        <p:spPr>
          <a:xfrm>
            <a:off x="1165500" y="1086800"/>
            <a:ext cx="71898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At its </a:t>
            </a:r>
            <a:r>
              <a:rPr lang="en" sz="1500"/>
              <a:t>fundamental</a:t>
            </a:r>
            <a:r>
              <a:rPr lang="en" sz="1500"/>
              <a:t> level, </a:t>
            </a:r>
            <a:r>
              <a:rPr lang="en" sz="1500"/>
              <a:t>YOLOv1 algorithm process information in two main steps: predicting and filtering. </a:t>
            </a:r>
            <a:endParaRPr sz="1500"/>
          </a:p>
          <a:p>
            <a:pPr indent="-323850" lvl="0" marL="457200" rtl="0" algn="l">
              <a:spcBef>
                <a:spcPts val="0"/>
              </a:spcBef>
              <a:spcAft>
                <a:spcPts val="0"/>
              </a:spcAft>
              <a:buSzPts val="1500"/>
              <a:buChar char="◦"/>
            </a:pPr>
            <a:r>
              <a:rPr lang="en" sz="1500"/>
              <a:t>To start with, during the predicting phase, a model is used to produce information related bounding boxes and class probability.</a:t>
            </a:r>
            <a:endParaRPr sz="1500"/>
          </a:p>
          <a:p>
            <a:pPr indent="-323850" lvl="0" marL="457200" rtl="0" algn="l">
              <a:spcBef>
                <a:spcPts val="0"/>
              </a:spcBef>
              <a:spcAft>
                <a:spcPts val="0"/>
              </a:spcAft>
              <a:buSzPts val="1500"/>
              <a:buChar char="◦"/>
            </a:pPr>
            <a:r>
              <a:rPr lang="en" sz="1500"/>
              <a:t>Then, the Non-maximum Suppression algorithm is used to filter irrelevant information and produce the final prediction.</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a:p>
            <a:pPr indent="0" lvl="0" marL="914400" rtl="0" algn="l">
              <a:spcBef>
                <a:spcPts val="600"/>
              </a:spcBef>
              <a:spcAft>
                <a:spcPts val="0"/>
              </a:spcAft>
              <a:buNone/>
            </a:pPr>
            <a:r>
              <a:t/>
            </a:r>
            <a:endParaRPr sz="1500"/>
          </a:p>
        </p:txBody>
      </p:sp>
      <p:pic>
        <p:nvPicPr>
          <p:cNvPr id="245" name="Google Shape;245;p36"/>
          <p:cNvPicPr preferRelativeResize="0"/>
          <p:nvPr/>
        </p:nvPicPr>
        <p:blipFill>
          <a:blip r:embed="rId3">
            <a:alphaModFix/>
          </a:blip>
          <a:stretch>
            <a:fillRect/>
          </a:stretch>
        </p:blipFill>
        <p:spPr>
          <a:xfrm>
            <a:off x="2868150" y="2707549"/>
            <a:ext cx="3784499" cy="23735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YOLOv1 - The Predicting Phase</a:t>
            </a:r>
            <a:endParaRPr/>
          </a:p>
        </p:txBody>
      </p:sp>
      <p:sp>
        <p:nvSpPr>
          <p:cNvPr id="251" name="Google Shape;251;p37"/>
          <p:cNvSpPr txBox="1"/>
          <p:nvPr>
            <p:ph idx="1" type="body"/>
          </p:nvPr>
        </p:nvSpPr>
        <p:spPr>
          <a:xfrm>
            <a:off x="1165500" y="1086800"/>
            <a:ext cx="39972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YOLOv1 accepts a fixed size image of 448x448 as an input and splits such image into 7 x 7 (S x S) cells.</a:t>
            </a:r>
            <a:endParaRPr sz="1200"/>
          </a:p>
          <a:p>
            <a:pPr indent="-304800" lvl="0" marL="457200" rtl="0" algn="l">
              <a:spcBef>
                <a:spcPts val="0"/>
              </a:spcBef>
              <a:spcAft>
                <a:spcPts val="0"/>
              </a:spcAft>
              <a:buSzPts val="1200"/>
              <a:buChar char="◦"/>
            </a:pPr>
            <a:r>
              <a:rPr lang="en" sz="1200"/>
              <a:t>Each cell is responsible for predicting 2 bounding boxes and a class probability with following information: </a:t>
            </a:r>
            <a:endParaRPr sz="1200"/>
          </a:p>
          <a:p>
            <a:pPr indent="-304800" lvl="1" marL="914400" rtl="0" algn="l">
              <a:spcBef>
                <a:spcPts val="0"/>
              </a:spcBef>
              <a:spcAft>
                <a:spcPts val="0"/>
              </a:spcAft>
              <a:buSzPts val="1200"/>
              <a:buChar char="▫"/>
            </a:pPr>
            <a:r>
              <a:rPr lang="en" sz="1200"/>
              <a:t>Bounding boxes (B):</a:t>
            </a:r>
            <a:endParaRPr sz="1200"/>
          </a:p>
          <a:p>
            <a:pPr indent="-304800" lvl="2" marL="1371600" rtl="0" algn="l">
              <a:spcBef>
                <a:spcPts val="0"/>
              </a:spcBef>
              <a:spcAft>
                <a:spcPts val="0"/>
              </a:spcAft>
              <a:buSzPts val="1200"/>
              <a:buChar char="■"/>
            </a:pPr>
            <a:r>
              <a:rPr lang="en" sz="1200"/>
              <a:t>X</a:t>
            </a:r>
            <a:endParaRPr sz="1200"/>
          </a:p>
          <a:p>
            <a:pPr indent="-304800" lvl="2" marL="1371600" rtl="0" algn="l">
              <a:spcBef>
                <a:spcPts val="0"/>
              </a:spcBef>
              <a:spcAft>
                <a:spcPts val="0"/>
              </a:spcAft>
              <a:buSzPts val="1200"/>
              <a:buChar char="■"/>
            </a:pPr>
            <a:r>
              <a:rPr lang="en" sz="1200"/>
              <a:t>Y</a:t>
            </a:r>
            <a:endParaRPr sz="1200"/>
          </a:p>
          <a:p>
            <a:pPr indent="-304800" lvl="2" marL="1371600" rtl="0" algn="l">
              <a:spcBef>
                <a:spcPts val="0"/>
              </a:spcBef>
              <a:spcAft>
                <a:spcPts val="0"/>
              </a:spcAft>
              <a:buSzPts val="1200"/>
              <a:buChar char="■"/>
            </a:pPr>
            <a:r>
              <a:rPr lang="en" sz="1200"/>
              <a:t>Width </a:t>
            </a:r>
            <a:endParaRPr sz="1200"/>
          </a:p>
          <a:p>
            <a:pPr indent="-304800" lvl="2" marL="1371600" rtl="0" algn="l">
              <a:spcBef>
                <a:spcPts val="0"/>
              </a:spcBef>
              <a:spcAft>
                <a:spcPts val="0"/>
              </a:spcAft>
              <a:buSzPts val="1200"/>
              <a:buChar char="■"/>
            </a:pPr>
            <a:r>
              <a:rPr lang="en" sz="1200"/>
              <a:t>Height</a:t>
            </a:r>
            <a:endParaRPr sz="1200"/>
          </a:p>
          <a:p>
            <a:pPr indent="-304800" lvl="2" marL="1371600" rtl="0" algn="l">
              <a:spcBef>
                <a:spcPts val="0"/>
              </a:spcBef>
              <a:spcAft>
                <a:spcPts val="0"/>
              </a:spcAft>
              <a:buSzPts val="1200"/>
              <a:buChar char="■"/>
            </a:pPr>
            <a:r>
              <a:rPr lang="en" sz="1200"/>
              <a:t>Confidence score</a:t>
            </a:r>
            <a:endParaRPr sz="1200"/>
          </a:p>
          <a:p>
            <a:pPr indent="-304800" lvl="1" marL="914400" rtl="0" algn="l">
              <a:spcBef>
                <a:spcPts val="0"/>
              </a:spcBef>
              <a:spcAft>
                <a:spcPts val="0"/>
              </a:spcAft>
              <a:buSzPts val="1200"/>
              <a:buChar char="▫"/>
            </a:pPr>
            <a:r>
              <a:rPr lang="en" sz="1200"/>
              <a:t>Class (C) </a:t>
            </a:r>
            <a:endParaRPr sz="1200"/>
          </a:p>
          <a:p>
            <a:pPr indent="-304800" lvl="2" marL="1371600" rtl="0" algn="l">
              <a:spcBef>
                <a:spcPts val="0"/>
              </a:spcBef>
              <a:spcAft>
                <a:spcPts val="0"/>
              </a:spcAft>
              <a:buSzPts val="1200"/>
              <a:buChar char="■"/>
            </a:pPr>
            <a:r>
              <a:rPr lang="en" sz="1200"/>
              <a:t>Probability of every possible classes</a:t>
            </a:r>
            <a:endParaRPr sz="1200"/>
          </a:p>
          <a:p>
            <a:pPr indent="-304800" lvl="0" marL="457200" rtl="0" algn="l">
              <a:spcBef>
                <a:spcPts val="0"/>
              </a:spcBef>
              <a:spcAft>
                <a:spcPts val="0"/>
              </a:spcAft>
              <a:buSzPts val="1200"/>
              <a:buChar char="◦"/>
            </a:pPr>
            <a:r>
              <a:rPr lang="en" sz="1200"/>
              <a:t>Thus, YOLOv1 output shape is S x S x (5 * B + C). </a:t>
            </a:r>
            <a:endParaRPr sz="1200"/>
          </a:p>
          <a:p>
            <a:pPr indent="-304800" lvl="0" marL="457200" rtl="0" algn="l">
              <a:spcBef>
                <a:spcPts val="0"/>
              </a:spcBef>
              <a:spcAft>
                <a:spcPts val="0"/>
              </a:spcAft>
              <a:buSzPts val="1200"/>
              <a:buChar char="◦"/>
            </a:pPr>
            <a:r>
              <a:rPr lang="en" sz="1200"/>
              <a:t>In the case of Pascal VOC dataset, the YOLOv1 output is 7x7x30 since S = 7, B = 2, and C = 20</a:t>
            </a:r>
            <a:endParaRPr sz="1200"/>
          </a:p>
          <a:p>
            <a:pPr indent="0" lvl="0" marL="914400" rtl="0" algn="l">
              <a:spcBef>
                <a:spcPts val="600"/>
              </a:spcBef>
              <a:spcAft>
                <a:spcPts val="0"/>
              </a:spcAft>
              <a:buNone/>
            </a:pPr>
            <a:r>
              <a:t/>
            </a:r>
            <a:endParaRPr sz="1200"/>
          </a:p>
        </p:txBody>
      </p:sp>
      <p:pic>
        <p:nvPicPr>
          <p:cNvPr id="252" name="Google Shape;252;p37"/>
          <p:cNvPicPr preferRelativeResize="0"/>
          <p:nvPr/>
        </p:nvPicPr>
        <p:blipFill>
          <a:blip r:embed="rId3">
            <a:alphaModFix/>
          </a:blip>
          <a:stretch>
            <a:fillRect/>
          </a:stretch>
        </p:blipFill>
        <p:spPr>
          <a:xfrm>
            <a:off x="5162700" y="1086799"/>
            <a:ext cx="3784499" cy="23735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YOLOv1 - The Filtering Phase</a:t>
            </a:r>
            <a:endParaRPr/>
          </a:p>
        </p:txBody>
      </p:sp>
      <p:sp>
        <p:nvSpPr>
          <p:cNvPr id="258" name="Google Shape;258;p38"/>
          <p:cNvSpPr txBox="1"/>
          <p:nvPr>
            <p:ph idx="1" type="body"/>
          </p:nvPr>
        </p:nvSpPr>
        <p:spPr>
          <a:xfrm>
            <a:off x="1165500" y="1086800"/>
            <a:ext cx="72672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After predicting bounding boxes and class probability, Non-maximum </a:t>
            </a:r>
            <a:r>
              <a:rPr lang="en" sz="1200"/>
              <a:t>Suppression</a:t>
            </a:r>
            <a:r>
              <a:rPr lang="en" sz="1200"/>
              <a:t> or NMS algorithm is used to filter out overlapping proposed </a:t>
            </a:r>
            <a:r>
              <a:rPr lang="en" sz="1200"/>
              <a:t>bounding</a:t>
            </a:r>
            <a:r>
              <a:rPr lang="en" sz="1200"/>
              <a:t> boxes. </a:t>
            </a:r>
            <a:endParaRPr sz="1200"/>
          </a:p>
          <a:p>
            <a:pPr indent="-304800" lvl="0" marL="457200" rtl="0" algn="l">
              <a:spcBef>
                <a:spcPts val="0"/>
              </a:spcBef>
              <a:spcAft>
                <a:spcPts val="0"/>
              </a:spcAft>
              <a:buSzPts val="1200"/>
              <a:buChar char="◦"/>
            </a:pPr>
            <a:r>
              <a:rPr lang="en" sz="1200"/>
              <a:t>NMS starts with picking a bounding box with the highest confidence score from the list of </a:t>
            </a:r>
            <a:r>
              <a:rPr lang="en" sz="1200">
                <a:solidFill>
                  <a:schemeClr val="lt2"/>
                </a:solidFill>
              </a:rPr>
              <a:t>proposed </a:t>
            </a:r>
            <a:r>
              <a:rPr lang="en" sz="1200"/>
              <a:t>boxes and add it to the list of picked boxes.</a:t>
            </a:r>
            <a:endParaRPr sz="1200"/>
          </a:p>
          <a:p>
            <a:pPr indent="-304800" lvl="0" marL="457200" rtl="0" algn="l">
              <a:spcBef>
                <a:spcPts val="0"/>
              </a:spcBef>
              <a:spcAft>
                <a:spcPts val="0"/>
              </a:spcAft>
              <a:buSzPts val="1200"/>
              <a:buChar char="◦"/>
            </a:pPr>
            <a:r>
              <a:rPr lang="en" sz="1200"/>
              <a:t>Then, the algorithm finds all boxes that predicted the same class as the picked box and calculate their IOUs. </a:t>
            </a:r>
            <a:endParaRPr sz="1200"/>
          </a:p>
          <a:p>
            <a:pPr indent="-304800" lvl="0" marL="457200" rtl="0" algn="l">
              <a:spcBef>
                <a:spcPts val="0"/>
              </a:spcBef>
              <a:spcAft>
                <a:spcPts val="0"/>
              </a:spcAft>
              <a:buSzPts val="1200"/>
              <a:buChar char="◦"/>
            </a:pPr>
            <a:r>
              <a:rPr lang="en" sz="1200"/>
              <a:t>If a </a:t>
            </a:r>
            <a:r>
              <a:rPr lang="en" sz="1200">
                <a:solidFill>
                  <a:schemeClr val="lt2"/>
                </a:solidFill>
              </a:rPr>
              <a:t>proposed </a:t>
            </a:r>
            <a:r>
              <a:rPr lang="en" sz="1200"/>
              <a:t>box and the picked box have an IOU over a certain threshold, such </a:t>
            </a:r>
            <a:r>
              <a:rPr lang="en" sz="1200">
                <a:solidFill>
                  <a:schemeClr val="lt2"/>
                </a:solidFill>
              </a:rPr>
              <a:t>proposed </a:t>
            </a:r>
            <a:r>
              <a:rPr lang="en" sz="1200"/>
              <a:t>box is removed from  the list of </a:t>
            </a:r>
            <a:r>
              <a:rPr lang="en" sz="1200">
                <a:solidFill>
                  <a:schemeClr val="lt2"/>
                </a:solidFill>
              </a:rPr>
              <a:t>proposed </a:t>
            </a:r>
            <a:r>
              <a:rPr lang="en" sz="1200"/>
              <a:t>boxes.</a:t>
            </a:r>
            <a:endParaRPr sz="1200"/>
          </a:p>
          <a:p>
            <a:pPr indent="-304800" lvl="0" marL="457200" rtl="0" algn="l">
              <a:spcBef>
                <a:spcPts val="0"/>
              </a:spcBef>
              <a:spcAft>
                <a:spcPts val="0"/>
              </a:spcAft>
              <a:buSzPts val="1200"/>
              <a:buChar char="◦"/>
            </a:pPr>
            <a:r>
              <a:rPr lang="en" sz="1200"/>
              <a:t>This process is repeated until there is no more boxes in the list of </a:t>
            </a:r>
            <a:r>
              <a:rPr lang="en" sz="1200">
                <a:solidFill>
                  <a:schemeClr val="lt2"/>
                </a:solidFill>
              </a:rPr>
              <a:t>proposed </a:t>
            </a:r>
            <a:r>
              <a:rPr lang="en" sz="1200"/>
              <a:t>boxes. </a:t>
            </a:r>
            <a:endParaRPr sz="1200"/>
          </a:p>
          <a:p>
            <a:pPr indent="0" lvl="0" marL="914400" rtl="0" algn="l">
              <a:spcBef>
                <a:spcPts val="600"/>
              </a:spcBef>
              <a:spcAft>
                <a:spcPts val="0"/>
              </a:spcAft>
              <a:buNone/>
            </a:pPr>
            <a:r>
              <a:t/>
            </a:r>
            <a:endParaRPr sz="1200"/>
          </a:p>
        </p:txBody>
      </p:sp>
      <p:pic>
        <p:nvPicPr>
          <p:cNvPr id="259" name="Google Shape;259;p38"/>
          <p:cNvPicPr preferRelativeResize="0"/>
          <p:nvPr/>
        </p:nvPicPr>
        <p:blipFill>
          <a:blip r:embed="rId3">
            <a:alphaModFix/>
          </a:blip>
          <a:stretch>
            <a:fillRect/>
          </a:stretch>
        </p:blipFill>
        <p:spPr>
          <a:xfrm>
            <a:off x="2508936" y="2892050"/>
            <a:ext cx="4580325" cy="211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YOLOv1 - Network Architecture  </a:t>
            </a:r>
            <a:endParaRPr/>
          </a:p>
        </p:txBody>
      </p:sp>
      <p:sp>
        <p:nvSpPr>
          <p:cNvPr id="265" name="Google Shape;265;p39"/>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YOLOv1 network </a:t>
            </a:r>
            <a:r>
              <a:rPr lang="en" sz="1500"/>
              <a:t>architecture is inspired by the GoogLeNet model.</a:t>
            </a:r>
            <a:endParaRPr sz="1500"/>
          </a:p>
          <a:p>
            <a:pPr indent="-323850" lvl="0" marL="457200" rtl="0" algn="l">
              <a:spcBef>
                <a:spcPts val="0"/>
              </a:spcBef>
              <a:spcAft>
                <a:spcPts val="0"/>
              </a:spcAft>
              <a:buSzPts val="1500"/>
              <a:buChar char="◦"/>
            </a:pPr>
            <a:r>
              <a:rPr lang="en" sz="1500"/>
              <a:t>It composed of 24 convolution layers followed by 2 fully-connected layers for outputs.</a:t>
            </a:r>
            <a:endParaRPr sz="1500"/>
          </a:p>
        </p:txBody>
      </p:sp>
      <p:pic>
        <p:nvPicPr>
          <p:cNvPr id="266" name="Google Shape;266;p39"/>
          <p:cNvPicPr preferRelativeResize="0"/>
          <p:nvPr/>
        </p:nvPicPr>
        <p:blipFill>
          <a:blip r:embed="rId3">
            <a:alphaModFix/>
          </a:blip>
          <a:stretch>
            <a:fillRect/>
          </a:stretch>
        </p:blipFill>
        <p:spPr>
          <a:xfrm>
            <a:off x="1906075" y="2249450"/>
            <a:ext cx="5331851" cy="226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YOLOv1 - Loss Function</a:t>
            </a:r>
            <a:endParaRPr/>
          </a:p>
        </p:txBody>
      </p:sp>
      <p:sp>
        <p:nvSpPr>
          <p:cNvPr id="272" name="Google Shape;272;p40"/>
          <p:cNvSpPr txBox="1"/>
          <p:nvPr>
            <p:ph idx="1" type="body"/>
          </p:nvPr>
        </p:nvSpPr>
        <p:spPr>
          <a:xfrm>
            <a:off x="1165499" y="1086800"/>
            <a:ext cx="47847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YOLOv1 uses a custom loss function that penalizes each component of the predicted </a:t>
            </a:r>
            <a:r>
              <a:rPr lang="en" sz="1500"/>
              <a:t>output</a:t>
            </a:r>
            <a:r>
              <a:rPr lang="en" sz="1500"/>
              <a:t> independently.</a:t>
            </a:r>
            <a:endParaRPr sz="1500"/>
          </a:p>
          <a:p>
            <a:pPr indent="-323850" lvl="0" marL="457200" rtl="0" algn="l">
              <a:spcBef>
                <a:spcPts val="0"/>
              </a:spcBef>
              <a:spcAft>
                <a:spcPts val="0"/>
              </a:spcAft>
              <a:buSzPts val="1500"/>
              <a:buChar char="◦"/>
            </a:pPr>
            <a:r>
              <a:rPr lang="en" sz="1500"/>
              <a:t>It consists of 5 terms.</a:t>
            </a:r>
            <a:endParaRPr sz="1500"/>
          </a:p>
          <a:p>
            <a:pPr indent="-323850" lvl="0" marL="457200" rtl="0" algn="l">
              <a:spcBef>
                <a:spcPts val="0"/>
              </a:spcBef>
              <a:spcAft>
                <a:spcPts val="0"/>
              </a:spcAft>
              <a:buSzPts val="1500"/>
              <a:buChar char="◦"/>
            </a:pPr>
            <a:r>
              <a:rPr lang="en" sz="1500"/>
              <a:t>The first term is the loss for </a:t>
            </a:r>
            <a:r>
              <a:rPr lang="en" sz="1500"/>
              <a:t>predicted</a:t>
            </a:r>
            <a:r>
              <a:rPr lang="en" sz="1500"/>
              <a:t> x and y.</a:t>
            </a:r>
            <a:endParaRPr sz="1500"/>
          </a:p>
          <a:p>
            <a:pPr indent="-323850" lvl="0" marL="457200" rtl="0" algn="l">
              <a:spcBef>
                <a:spcPts val="0"/>
              </a:spcBef>
              <a:spcAft>
                <a:spcPts val="0"/>
              </a:spcAft>
              <a:buSzPts val="1500"/>
              <a:buChar char="◦"/>
            </a:pPr>
            <a:r>
              <a:rPr lang="en" sz="1500"/>
              <a:t>The second term is the loss for predicted width and height. </a:t>
            </a:r>
            <a:endParaRPr sz="1500"/>
          </a:p>
          <a:p>
            <a:pPr indent="-323850" lvl="1" marL="914400" rtl="0" algn="l">
              <a:spcBef>
                <a:spcPts val="0"/>
              </a:spcBef>
              <a:spcAft>
                <a:spcPts val="0"/>
              </a:spcAft>
              <a:buSzPts val="1500"/>
              <a:buChar char="▫"/>
            </a:pPr>
            <a:r>
              <a:rPr lang="en" sz="1500"/>
              <a:t>Square root is used to slow its grow.</a:t>
            </a:r>
            <a:endParaRPr sz="1500"/>
          </a:p>
          <a:p>
            <a:pPr indent="-323850" lvl="0" marL="457200" rtl="0" algn="l">
              <a:spcBef>
                <a:spcPts val="0"/>
              </a:spcBef>
              <a:spcAft>
                <a:spcPts val="0"/>
              </a:spcAft>
              <a:buSzPts val="1500"/>
              <a:buChar char="◦"/>
            </a:pPr>
            <a:r>
              <a:rPr lang="en" sz="1500"/>
              <a:t>The third term is the loss for the predicted confidence score when the model predict that there is a box.</a:t>
            </a:r>
            <a:endParaRPr sz="1500"/>
          </a:p>
          <a:p>
            <a:pPr indent="-323850" lvl="0" marL="457200" rtl="0" algn="l">
              <a:spcBef>
                <a:spcPts val="0"/>
              </a:spcBef>
              <a:spcAft>
                <a:spcPts val="0"/>
              </a:spcAft>
              <a:buSzPts val="1500"/>
              <a:buChar char="◦"/>
            </a:pPr>
            <a:r>
              <a:rPr lang="en" sz="1500"/>
              <a:t>The fourth term is the loss for the predicted confidence score when the model predict that there is not a box.</a:t>
            </a:r>
            <a:endParaRPr sz="1500"/>
          </a:p>
          <a:p>
            <a:pPr indent="-323850" lvl="0" marL="457200" rtl="0" algn="l">
              <a:spcBef>
                <a:spcPts val="0"/>
              </a:spcBef>
              <a:spcAft>
                <a:spcPts val="0"/>
              </a:spcAft>
              <a:buSzPts val="1500"/>
              <a:buChar char="◦"/>
            </a:pPr>
            <a:r>
              <a:rPr lang="en" sz="1500"/>
              <a:t>The fifth term is the loss for the class probability.</a:t>
            </a:r>
            <a:endParaRPr sz="1500"/>
          </a:p>
          <a:p>
            <a:pPr indent="0" lvl="0" marL="457200" rtl="0" algn="l">
              <a:spcBef>
                <a:spcPts val="600"/>
              </a:spcBef>
              <a:spcAft>
                <a:spcPts val="0"/>
              </a:spcAft>
              <a:buNone/>
            </a:pPr>
            <a:r>
              <a:t/>
            </a:r>
            <a:endParaRPr sz="1500"/>
          </a:p>
        </p:txBody>
      </p:sp>
      <p:pic>
        <p:nvPicPr>
          <p:cNvPr id="273" name="Google Shape;273;p40"/>
          <p:cNvPicPr preferRelativeResize="0"/>
          <p:nvPr/>
        </p:nvPicPr>
        <p:blipFill>
          <a:blip r:embed="rId3">
            <a:alphaModFix/>
          </a:blip>
          <a:stretch>
            <a:fillRect/>
          </a:stretch>
        </p:blipFill>
        <p:spPr>
          <a:xfrm>
            <a:off x="5846575" y="1086800"/>
            <a:ext cx="3193826" cy="2189025"/>
          </a:xfrm>
          <a:prstGeom prst="rect">
            <a:avLst/>
          </a:prstGeom>
          <a:noFill/>
          <a:ln>
            <a:noFill/>
          </a:ln>
        </p:spPr>
      </p:pic>
      <p:sp>
        <p:nvSpPr>
          <p:cNvPr id="274" name="Google Shape;274;p40"/>
          <p:cNvSpPr txBox="1"/>
          <p:nvPr>
            <p:ph idx="1" type="body"/>
          </p:nvPr>
        </p:nvSpPr>
        <p:spPr>
          <a:xfrm>
            <a:off x="5846675" y="3322925"/>
            <a:ext cx="3193800" cy="1641900"/>
          </a:xfrm>
          <a:prstGeom prst="rect">
            <a:avLst/>
          </a:prstGeom>
        </p:spPr>
        <p:txBody>
          <a:bodyPr anchorCtr="0" anchor="t" bIns="91425" lIns="91425" spcFirstLastPara="1" rIns="91425" wrap="square" tIns="91425">
            <a:noAutofit/>
          </a:bodyPr>
          <a:lstStyle/>
          <a:p>
            <a:pPr indent="-292100" lvl="0" marL="457200" rtl="0" algn="l">
              <a:spcBef>
                <a:spcPts val="600"/>
              </a:spcBef>
              <a:spcAft>
                <a:spcPts val="0"/>
              </a:spcAft>
              <a:buSzPts val="1000"/>
              <a:buChar char="◦"/>
            </a:pPr>
            <a:r>
              <a:rPr lang="en" sz="1000"/>
              <a:t>The three </a:t>
            </a:r>
            <a:r>
              <a:rPr lang="en" sz="1000"/>
              <a:t>λs are used to scale the importance of each term.</a:t>
            </a:r>
            <a:endParaRPr sz="1000"/>
          </a:p>
          <a:p>
            <a:pPr indent="-292100" lvl="0" marL="457200" rtl="0" algn="l">
              <a:spcBef>
                <a:spcPts val="0"/>
              </a:spcBef>
              <a:spcAft>
                <a:spcPts val="0"/>
              </a:spcAft>
              <a:buSzPts val="1000"/>
              <a:buChar char="◦"/>
            </a:pPr>
            <a:r>
              <a:rPr lang="en" sz="1000"/>
              <a:t>1</a:t>
            </a:r>
            <a:r>
              <a:rPr baseline="30000" lang="en" sz="1000"/>
              <a:t>obj</a:t>
            </a:r>
            <a:r>
              <a:rPr baseline="-25000" lang="en" sz="1000"/>
              <a:t>ij </a:t>
            </a:r>
            <a:r>
              <a:rPr lang="en" sz="1000"/>
              <a:t>: 1 where there is an object in cell i and bounding box j has the highest confidence score. Else, 0. </a:t>
            </a:r>
            <a:endParaRPr sz="1000"/>
          </a:p>
          <a:p>
            <a:pPr indent="-292100" lvl="0" marL="457200" rtl="0" algn="l">
              <a:spcBef>
                <a:spcPts val="0"/>
              </a:spcBef>
              <a:spcAft>
                <a:spcPts val="0"/>
              </a:spcAft>
              <a:buSzPts val="1000"/>
              <a:buChar char="◦"/>
            </a:pPr>
            <a:r>
              <a:rPr lang="en" sz="1000"/>
              <a:t>1</a:t>
            </a:r>
            <a:r>
              <a:rPr baseline="30000" lang="en" sz="1000"/>
              <a:t>obj</a:t>
            </a:r>
            <a:r>
              <a:rPr baseline="-25000" lang="en" sz="1000"/>
              <a:t>i </a:t>
            </a:r>
            <a:r>
              <a:rPr lang="en" sz="1000"/>
              <a:t>: 1 if there is a object in cell i. Else, 0.</a:t>
            </a:r>
            <a:endParaRPr sz="1000"/>
          </a:p>
          <a:p>
            <a:pPr indent="-292100" lvl="0" marL="457200" rtl="0" algn="l">
              <a:spcBef>
                <a:spcPts val="0"/>
              </a:spcBef>
              <a:spcAft>
                <a:spcPts val="0"/>
              </a:spcAft>
              <a:buSzPts val="1000"/>
              <a:buChar char="◦"/>
            </a:pPr>
            <a:r>
              <a:rPr lang="en" sz="1000"/>
              <a:t>1</a:t>
            </a:r>
            <a:r>
              <a:rPr baseline="30000" lang="en" sz="1000"/>
              <a:t>noob</a:t>
            </a:r>
            <a:r>
              <a:rPr baseline="-25000" lang="en" sz="1000"/>
              <a:t>ij</a:t>
            </a:r>
            <a:r>
              <a:rPr lang="en" sz="1000"/>
              <a:t>: 1 if there is no object in cell i. Else, 0.</a:t>
            </a:r>
            <a:endParaRPr i="1"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YOLOv2</a:t>
            </a:r>
            <a:endParaRPr/>
          </a:p>
        </p:txBody>
      </p:sp>
      <p:sp>
        <p:nvSpPr>
          <p:cNvPr id="280" name="Google Shape;280;p41"/>
          <p:cNvSpPr txBox="1"/>
          <p:nvPr>
            <p:ph idx="1" type="body"/>
          </p:nvPr>
        </p:nvSpPr>
        <p:spPr>
          <a:xfrm>
            <a:off x="1165500" y="1086800"/>
            <a:ext cx="7545300" cy="20214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YOLOv2 improves over YOLOv1 by incorporating new techniques and best-practices which translate to overall improvement in mAP and inference time.</a:t>
            </a:r>
            <a:endParaRPr sz="1500"/>
          </a:p>
          <a:p>
            <a:pPr indent="-304800" lvl="0" marL="457200" rtl="0" algn="l">
              <a:spcBef>
                <a:spcPts val="0"/>
              </a:spcBef>
              <a:spcAft>
                <a:spcPts val="0"/>
              </a:spcAft>
              <a:buSzPts val="1200"/>
              <a:buChar char="◦"/>
            </a:pPr>
            <a:r>
              <a:rPr lang="en" sz="1500"/>
              <a:t>It, also, offers a way for prioritizing mAP vs inference time through model selection</a:t>
            </a:r>
            <a:r>
              <a:rPr lang="en" sz="1200"/>
              <a:t>. </a:t>
            </a:r>
            <a:endParaRPr sz="1200"/>
          </a:p>
          <a:p>
            <a:pPr indent="0" lvl="0" marL="457200" rtl="0" algn="l">
              <a:spcBef>
                <a:spcPts val="600"/>
              </a:spcBef>
              <a:spcAft>
                <a:spcPts val="0"/>
              </a:spcAft>
              <a:buNone/>
            </a:pPr>
            <a:r>
              <a:t/>
            </a:r>
            <a:endParaRPr sz="1000"/>
          </a:p>
        </p:txBody>
      </p:sp>
      <p:graphicFrame>
        <p:nvGraphicFramePr>
          <p:cNvPr id="281" name="Google Shape;281;p41"/>
          <p:cNvGraphicFramePr/>
          <p:nvPr/>
        </p:nvGraphicFramePr>
        <p:xfrm>
          <a:off x="1241125" y="2709075"/>
          <a:ext cx="3000000" cy="3000000"/>
        </p:xfrm>
        <a:graphic>
          <a:graphicData uri="http://schemas.openxmlformats.org/drawingml/2006/table">
            <a:tbl>
              <a:tblPr>
                <a:noFill/>
                <a:tableStyleId>{9A8A329F-B08E-4419-BFCD-2DABD453E54C}</a:tableStyleId>
              </a:tblPr>
              <a:tblGrid>
                <a:gridCol w="2413000"/>
                <a:gridCol w="2413000"/>
                <a:gridCol w="2413000"/>
              </a:tblGrid>
              <a:tr h="381000">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Model</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mAP@.5 (Pascal VOC 2007+2012)</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FPS (Pascal VOC 2007)</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YOLOv2 288 × 288: </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69.0</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91</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YOLOv2 352 × 352 </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73.7</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81</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YOLOv2 416 × 416 </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76.8</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67</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YOLOv2 480 × 480 </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77.8</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59</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YOLOv2 544 × 544</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78.6</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Quicksand"/>
                          <a:ea typeface="Quicksand"/>
                          <a:cs typeface="Quicksand"/>
                          <a:sym typeface="Quicksand"/>
                        </a:rPr>
                        <a:t>40</a:t>
                      </a:r>
                      <a:endParaRPr sz="1000">
                        <a:solidFill>
                          <a:schemeClr val="lt1"/>
                        </a:solidFill>
                        <a:latin typeface="Quicksand"/>
                        <a:ea typeface="Quicksand"/>
                        <a:cs typeface="Quicksand"/>
                        <a:sym typeface="Quicksand"/>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neural network?</a:t>
            </a:r>
            <a:endParaRPr/>
          </a:p>
        </p:txBody>
      </p:sp>
      <p:sp>
        <p:nvSpPr>
          <p:cNvPr id="91" name="Google Shape;91;p15"/>
          <p:cNvSpPr txBox="1"/>
          <p:nvPr>
            <p:ph idx="1" type="body"/>
          </p:nvPr>
        </p:nvSpPr>
        <p:spPr>
          <a:xfrm>
            <a:off x="1165500" y="1086800"/>
            <a:ext cx="7523100" cy="372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A neural network is an </a:t>
            </a:r>
            <a:r>
              <a:rPr lang="en" sz="2000"/>
              <a:t>universal</a:t>
            </a:r>
            <a:r>
              <a:rPr lang="en" sz="2000"/>
              <a:t> approximator.</a:t>
            </a:r>
            <a:endParaRPr sz="2000"/>
          </a:p>
          <a:p>
            <a:pPr indent="-355600" lvl="0" marL="457200" rtl="0" algn="l">
              <a:spcBef>
                <a:spcPts val="0"/>
              </a:spcBef>
              <a:spcAft>
                <a:spcPts val="0"/>
              </a:spcAft>
              <a:buSzPts val="2000"/>
              <a:buChar char="◦"/>
            </a:pPr>
            <a:r>
              <a:rPr lang="en" sz="2000"/>
              <a:t>Given </a:t>
            </a:r>
            <a:r>
              <a:rPr lang="en" sz="2000"/>
              <a:t>significantly</a:t>
            </a:r>
            <a:r>
              <a:rPr lang="en" sz="2000"/>
              <a:t> sized dataset and </a:t>
            </a:r>
            <a:r>
              <a:rPr lang="en" sz="2000"/>
              <a:t>significantly</a:t>
            </a:r>
            <a:r>
              <a:rPr lang="en" sz="2000"/>
              <a:t> complexed network, a neural network can estimate any function. </a:t>
            </a:r>
            <a:endParaRPr sz="2000"/>
          </a:p>
          <a:p>
            <a:pPr indent="-355600" lvl="0" marL="457200" rtl="0" algn="l">
              <a:spcBef>
                <a:spcPts val="0"/>
              </a:spcBef>
              <a:spcAft>
                <a:spcPts val="0"/>
              </a:spcAft>
              <a:buSzPts val="2000"/>
              <a:buChar char="◦"/>
            </a:pPr>
            <a:r>
              <a:rPr lang="en" sz="2000"/>
              <a:t>It makes up of layers where each layer contain an </a:t>
            </a:r>
            <a:r>
              <a:rPr lang="en" sz="2000"/>
              <a:t>arbitrary</a:t>
            </a:r>
            <a:r>
              <a:rPr lang="en" sz="2000"/>
              <a:t> number of nodes</a:t>
            </a:r>
            <a:endParaRPr sz="2000"/>
          </a:p>
        </p:txBody>
      </p:sp>
      <p:pic>
        <p:nvPicPr>
          <p:cNvPr id="92" name="Google Shape;92;p15"/>
          <p:cNvPicPr preferRelativeResize="0"/>
          <p:nvPr/>
        </p:nvPicPr>
        <p:blipFill>
          <a:blip r:embed="rId3">
            <a:alphaModFix/>
          </a:blip>
          <a:stretch>
            <a:fillRect/>
          </a:stretch>
        </p:blipFill>
        <p:spPr>
          <a:xfrm>
            <a:off x="2586125" y="3050450"/>
            <a:ext cx="4681851" cy="2093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YOLOv2 - Improvements</a:t>
            </a:r>
            <a:endParaRPr/>
          </a:p>
        </p:txBody>
      </p:sp>
      <p:sp>
        <p:nvSpPr>
          <p:cNvPr id="287" name="Google Shape;287;p42"/>
          <p:cNvSpPr txBox="1"/>
          <p:nvPr>
            <p:ph idx="1" type="body"/>
          </p:nvPr>
        </p:nvSpPr>
        <p:spPr>
          <a:xfrm>
            <a:off x="1165500" y="894650"/>
            <a:ext cx="5813400" cy="43524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Train/Detection Process</a:t>
            </a:r>
            <a:endParaRPr sz="1200"/>
          </a:p>
          <a:p>
            <a:pPr indent="-304800" lvl="1" marL="914400" rtl="0" algn="l">
              <a:spcBef>
                <a:spcPts val="0"/>
              </a:spcBef>
              <a:spcAft>
                <a:spcPts val="0"/>
              </a:spcAft>
              <a:buSzPts val="1200"/>
              <a:buChar char="▫"/>
            </a:pPr>
            <a:r>
              <a:rPr b="1" lang="en" sz="1200">
                <a:solidFill>
                  <a:schemeClr val="lt2"/>
                </a:solidFill>
              </a:rPr>
              <a:t>High-Resolution Classifier </a:t>
            </a:r>
            <a:r>
              <a:rPr lang="en" sz="1200">
                <a:solidFill>
                  <a:schemeClr val="lt2"/>
                </a:solidFill>
              </a:rPr>
              <a:t>and </a:t>
            </a:r>
            <a:r>
              <a:rPr b="1" lang="en" sz="1200">
                <a:solidFill>
                  <a:schemeClr val="lt2"/>
                </a:solidFill>
              </a:rPr>
              <a:t>Detector</a:t>
            </a:r>
            <a:endParaRPr b="1" sz="1200">
              <a:solidFill>
                <a:schemeClr val="lt2"/>
              </a:solidFill>
            </a:endParaRPr>
          </a:p>
          <a:p>
            <a:pPr indent="-304800" lvl="2" marL="1371600" rtl="0" algn="l">
              <a:spcBef>
                <a:spcPts val="0"/>
              </a:spcBef>
              <a:spcAft>
                <a:spcPts val="0"/>
              </a:spcAft>
              <a:buSzPts val="1200"/>
              <a:buChar char="■"/>
            </a:pPr>
            <a:r>
              <a:rPr lang="en" sz="1200">
                <a:solidFill>
                  <a:schemeClr val="lt2"/>
                </a:solidFill>
              </a:rPr>
              <a:t>It is being train with 448 x 448 images</a:t>
            </a:r>
            <a:endParaRPr sz="1200">
              <a:solidFill>
                <a:schemeClr val="lt2"/>
              </a:solidFill>
            </a:endParaRPr>
          </a:p>
          <a:p>
            <a:pPr indent="-304800" lvl="2" marL="1371600" rtl="0" algn="l">
              <a:spcBef>
                <a:spcPts val="0"/>
              </a:spcBef>
              <a:spcAft>
                <a:spcPts val="0"/>
              </a:spcAft>
              <a:buSzPts val="1200"/>
              <a:buChar char="■"/>
            </a:pPr>
            <a:r>
              <a:rPr lang="en" sz="1200">
                <a:solidFill>
                  <a:schemeClr val="lt2"/>
                </a:solidFill>
              </a:rPr>
              <a:t>It can detect 448 x 448 images and up.  </a:t>
            </a:r>
            <a:endParaRPr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Multi-Scale Training</a:t>
            </a:r>
            <a:endParaRPr b="1" sz="1200">
              <a:solidFill>
                <a:schemeClr val="lt2"/>
              </a:solidFill>
            </a:endParaRPr>
          </a:p>
          <a:p>
            <a:pPr indent="-304800" lvl="2" marL="1371600" rtl="0" algn="l">
              <a:spcBef>
                <a:spcPts val="0"/>
              </a:spcBef>
              <a:spcAft>
                <a:spcPts val="0"/>
              </a:spcAft>
              <a:buClr>
                <a:schemeClr val="lt2"/>
              </a:buClr>
              <a:buSzPts val="1200"/>
              <a:buChar char="■"/>
            </a:pPr>
            <a:r>
              <a:rPr lang="en" sz="1200">
                <a:solidFill>
                  <a:schemeClr val="lt2"/>
                </a:solidFill>
              </a:rPr>
              <a:t>Size of train images are dynamically changed at certain epochs. </a:t>
            </a:r>
            <a:endParaRPr sz="1200">
              <a:solidFill>
                <a:schemeClr val="lt2"/>
              </a:solidFill>
            </a:endParaRPr>
          </a:p>
          <a:p>
            <a:pPr indent="-304800" lvl="0" marL="457200" rtl="0" algn="l">
              <a:spcBef>
                <a:spcPts val="0"/>
              </a:spcBef>
              <a:spcAft>
                <a:spcPts val="0"/>
              </a:spcAft>
              <a:buClr>
                <a:schemeClr val="lt2"/>
              </a:buClr>
              <a:buSzPts val="1200"/>
              <a:buChar char="◦"/>
            </a:pPr>
            <a:r>
              <a:rPr lang="en" sz="1200">
                <a:solidFill>
                  <a:schemeClr val="lt2"/>
                </a:solidFill>
              </a:rPr>
              <a:t>New Architecture (Darknet 19)</a:t>
            </a:r>
            <a:endParaRPr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Batch Normalization</a:t>
            </a:r>
            <a:endParaRPr b="1"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Pure Convolution Layers</a:t>
            </a:r>
            <a:endParaRPr b="1" sz="1200">
              <a:solidFill>
                <a:schemeClr val="lt2"/>
              </a:solidFill>
            </a:endParaRPr>
          </a:p>
          <a:p>
            <a:pPr indent="-304800" lvl="2" marL="1371600" rtl="0" algn="l">
              <a:spcBef>
                <a:spcPts val="0"/>
              </a:spcBef>
              <a:spcAft>
                <a:spcPts val="0"/>
              </a:spcAft>
              <a:buClr>
                <a:schemeClr val="lt2"/>
              </a:buClr>
              <a:buSzPts val="1200"/>
              <a:buChar char="■"/>
            </a:pPr>
            <a:r>
              <a:rPr lang="en" sz="1200">
                <a:solidFill>
                  <a:schemeClr val="lt2"/>
                </a:solidFill>
              </a:rPr>
              <a:t>Without fully-connected layers, model can accept any image size.</a:t>
            </a:r>
            <a:endParaRPr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Passthrough</a:t>
            </a:r>
            <a:endParaRPr b="1" sz="1200">
              <a:solidFill>
                <a:schemeClr val="lt2"/>
              </a:solidFill>
            </a:endParaRPr>
          </a:p>
          <a:p>
            <a:pPr indent="-304800" lvl="0" marL="457200" rtl="0" algn="l">
              <a:spcBef>
                <a:spcPts val="0"/>
              </a:spcBef>
              <a:spcAft>
                <a:spcPts val="0"/>
              </a:spcAft>
              <a:buClr>
                <a:schemeClr val="lt2"/>
              </a:buClr>
              <a:buSzPts val="1200"/>
              <a:buChar char="◦"/>
            </a:pPr>
            <a:r>
              <a:rPr lang="en" sz="1200">
                <a:solidFill>
                  <a:schemeClr val="lt2"/>
                </a:solidFill>
              </a:rPr>
              <a:t>Bounding Boxes Prediction</a:t>
            </a:r>
            <a:endParaRPr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Anchor Boxes</a:t>
            </a:r>
            <a:endParaRPr b="1" sz="1200">
              <a:solidFill>
                <a:schemeClr val="lt2"/>
              </a:solidFill>
            </a:endParaRPr>
          </a:p>
          <a:p>
            <a:pPr indent="-304800" lvl="2" marL="1371600" rtl="0" algn="l">
              <a:spcBef>
                <a:spcPts val="0"/>
              </a:spcBef>
              <a:spcAft>
                <a:spcPts val="0"/>
              </a:spcAft>
              <a:buClr>
                <a:schemeClr val="lt2"/>
              </a:buClr>
              <a:buSzPts val="1200"/>
              <a:buChar char="■"/>
            </a:pPr>
            <a:r>
              <a:rPr lang="en" sz="1200">
                <a:solidFill>
                  <a:schemeClr val="lt2"/>
                </a:solidFill>
              </a:rPr>
              <a:t>Initial shape of bounding boxes are determined by applying KNN to train images.</a:t>
            </a:r>
            <a:endParaRPr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Location Prediction</a:t>
            </a:r>
            <a:endParaRPr b="1" sz="1200">
              <a:solidFill>
                <a:schemeClr val="lt2"/>
              </a:solidFill>
            </a:endParaRPr>
          </a:p>
          <a:p>
            <a:pPr indent="-304800" lvl="2" marL="1371600" rtl="0" algn="l">
              <a:spcBef>
                <a:spcPts val="0"/>
              </a:spcBef>
              <a:spcAft>
                <a:spcPts val="0"/>
              </a:spcAft>
              <a:buClr>
                <a:schemeClr val="lt2"/>
              </a:buClr>
              <a:buSzPts val="1200"/>
              <a:buChar char="■"/>
            </a:pPr>
            <a:r>
              <a:rPr lang="en" sz="1200">
                <a:solidFill>
                  <a:schemeClr val="lt2"/>
                </a:solidFill>
              </a:rPr>
              <a:t>A bounding box is predicted relative to its parent cell.</a:t>
            </a:r>
            <a:endParaRPr sz="1200">
              <a:solidFill>
                <a:schemeClr val="lt2"/>
              </a:solidFill>
            </a:endParaRPr>
          </a:p>
          <a:p>
            <a:pPr indent="-304800" lvl="1" marL="914400" rtl="0" algn="l">
              <a:spcBef>
                <a:spcPts val="0"/>
              </a:spcBef>
              <a:spcAft>
                <a:spcPts val="0"/>
              </a:spcAft>
              <a:buClr>
                <a:schemeClr val="lt2"/>
              </a:buClr>
              <a:buSzPts val="1200"/>
              <a:buChar char="▫"/>
            </a:pPr>
            <a:r>
              <a:rPr b="1" lang="en" sz="1200">
                <a:solidFill>
                  <a:schemeClr val="lt2"/>
                </a:solidFill>
              </a:rPr>
              <a:t>Dimension Priors </a:t>
            </a:r>
            <a:endParaRPr b="1" sz="1200">
              <a:solidFill>
                <a:schemeClr val="lt2"/>
              </a:solidFill>
            </a:endParaRPr>
          </a:p>
          <a:p>
            <a:pPr indent="-304800" lvl="2" marL="1371600" rtl="0" algn="l">
              <a:spcBef>
                <a:spcPts val="0"/>
              </a:spcBef>
              <a:spcAft>
                <a:spcPts val="0"/>
              </a:spcAft>
              <a:buClr>
                <a:schemeClr val="lt2"/>
              </a:buClr>
              <a:buSzPts val="1200"/>
              <a:buChar char="■"/>
            </a:pPr>
            <a:r>
              <a:rPr lang="en" sz="1200">
                <a:solidFill>
                  <a:schemeClr val="lt2"/>
                </a:solidFill>
              </a:rPr>
              <a:t>A bounding box is predicted with respect to some functions.  </a:t>
            </a:r>
            <a:endParaRPr sz="1200">
              <a:solidFill>
                <a:schemeClr val="lt2"/>
              </a:solidFill>
            </a:endParaRPr>
          </a:p>
          <a:p>
            <a:pPr indent="0" lvl="0" marL="457200" rtl="0" algn="l">
              <a:spcBef>
                <a:spcPts val="600"/>
              </a:spcBef>
              <a:spcAft>
                <a:spcPts val="0"/>
              </a:spcAft>
              <a:buNone/>
            </a:pPr>
            <a:r>
              <a:t/>
            </a:r>
            <a:endParaRPr sz="1200"/>
          </a:p>
        </p:txBody>
      </p:sp>
      <p:pic>
        <p:nvPicPr>
          <p:cNvPr id="288" name="Google Shape;288;p42"/>
          <p:cNvPicPr preferRelativeResize="0"/>
          <p:nvPr/>
        </p:nvPicPr>
        <p:blipFill>
          <a:blip r:embed="rId3">
            <a:alphaModFix/>
          </a:blip>
          <a:stretch>
            <a:fillRect/>
          </a:stretch>
        </p:blipFill>
        <p:spPr>
          <a:xfrm>
            <a:off x="6842350" y="3371900"/>
            <a:ext cx="2301650" cy="177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YOLOv3</a:t>
            </a:r>
            <a:endParaRPr/>
          </a:p>
        </p:txBody>
      </p:sp>
      <p:sp>
        <p:nvSpPr>
          <p:cNvPr id="294" name="Google Shape;294;p43"/>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YOLOv3 represents a major improvement over YOLOv2 as it has a new </a:t>
            </a:r>
            <a:r>
              <a:rPr lang="en" sz="1600"/>
              <a:t>architecture</a:t>
            </a:r>
            <a:r>
              <a:rPr lang="en" sz="1600"/>
              <a:t> that improvement its ability to detect small objects and a new outputs that enable it to detect overlapping objects. </a:t>
            </a:r>
            <a:endParaRPr sz="1600"/>
          </a:p>
          <a:p>
            <a:pPr indent="-330200" lvl="0" marL="457200" rtl="0" algn="l">
              <a:spcBef>
                <a:spcPts val="0"/>
              </a:spcBef>
              <a:spcAft>
                <a:spcPts val="0"/>
              </a:spcAft>
              <a:buSzPts val="1600"/>
              <a:buChar char="◦"/>
            </a:pPr>
            <a:r>
              <a:rPr lang="en" sz="1600"/>
              <a:t>Performances (COCO):</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sz="1600"/>
          </a:p>
        </p:txBody>
      </p:sp>
      <p:graphicFrame>
        <p:nvGraphicFramePr>
          <p:cNvPr id="295" name="Google Shape;295;p43"/>
          <p:cNvGraphicFramePr/>
          <p:nvPr/>
        </p:nvGraphicFramePr>
        <p:xfrm>
          <a:off x="1165500" y="2571750"/>
          <a:ext cx="3000000" cy="3000000"/>
        </p:xfrm>
        <a:graphic>
          <a:graphicData uri="http://schemas.openxmlformats.org/drawingml/2006/table">
            <a:tbl>
              <a:tblPr>
                <a:noFill/>
                <a:tableStyleId>{9A8A329F-B08E-4419-BFCD-2DABD453E54C}</a:tableStyleId>
              </a:tblPr>
              <a:tblGrid>
                <a:gridCol w="1472925"/>
                <a:gridCol w="940075"/>
                <a:gridCol w="1206500"/>
                <a:gridCol w="1206500"/>
                <a:gridCol w="1206500"/>
                <a:gridCol w="1206500"/>
              </a:tblGrid>
              <a:tr h="381000">
                <a:tc>
                  <a:txBody>
                    <a:bodyPr/>
                    <a:lstStyle/>
                    <a:p>
                      <a:pPr indent="0" lvl="0" marL="0" rtl="0" algn="ctr">
                        <a:spcBef>
                          <a:spcPts val="0"/>
                        </a:spcBef>
                        <a:spcAft>
                          <a:spcPts val="0"/>
                        </a:spcAft>
                        <a:buNone/>
                      </a:pPr>
                      <a:r>
                        <a:rPr lang="en" sz="1200">
                          <a:solidFill>
                            <a:schemeClr val="lt1"/>
                          </a:solidFill>
                          <a:latin typeface="Quicksand"/>
                          <a:ea typeface="Quicksand"/>
                          <a:cs typeface="Quicksand"/>
                          <a:sym typeface="Quicksand"/>
                        </a:rPr>
                        <a:t>Model</a:t>
                      </a:r>
                      <a:endParaRPr sz="12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Quicksand"/>
                          <a:ea typeface="Quicksand"/>
                          <a:cs typeface="Quicksand"/>
                          <a:sym typeface="Quicksand"/>
                        </a:rPr>
                        <a:t>mAP@.5</a:t>
                      </a:r>
                      <a:endParaRPr sz="12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Quicksand"/>
                          <a:ea typeface="Quicksand"/>
                          <a:cs typeface="Quicksand"/>
                          <a:sym typeface="Quicksand"/>
                        </a:rPr>
                        <a:t>FPS</a:t>
                      </a:r>
                      <a:endParaRPr sz="12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Quicksand"/>
                          <a:ea typeface="Quicksand"/>
                          <a:cs typeface="Quicksand"/>
                          <a:sym typeface="Quicksand"/>
                        </a:rPr>
                        <a:t>mAP</a:t>
                      </a:r>
                      <a:r>
                        <a:rPr baseline="-25000" lang="en" sz="1200">
                          <a:solidFill>
                            <a:schemeClr val="lt1"/>
                          </a:solidFill>
                          <a:latin typeface="Quicksand"/>
                          <a:ea typeface="Quicksand"/>
                          <a:cs typeface="Quicksand"/>
                          <a:sym typeface="Quicksand"/>
                        </a:rPr>
                        <a:t>small</a:t>
                      </a:r>
                      <a:endParaRPr baseline="-25000" sz="12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Quicksand"/>
                          <a:ea typeface="Quicksand"/>
                          <a:cs typeface="Quicksand"/>
                          <a:sym typeface="Quicksand"/>
                        </a:rPr>
                        <a:t>mAP</a:t>
                      </a:r>
                      <a:r>
                        <a:rPr baseline="-25000" lang="en" sz="1200">
                          <a:solidFill>
                            <a:schemeClr val="lt1"/>
                          </a:solidFill>
                          <a:latin typeface="Quicksand"/>
                          <a:ea typeface="Quicksand"/>
                          <a:cs typeface="Quicksand"/>
                          <a:sym typeface="Quicksand"/>
                        </a:rPr>
                        <a:t>medium</a:t>
                      </a:r>
                      <a:endParaRPr baseline="-25000" sz="1200">
                        <a:solidFill>
                          <a:schemeClr val="lt1"/>
                        </a:solidFill>
                        <a:latin typeface="Quicksand"/>
                        <a:ea typeface="Quicksand"/>
                        <a:cs typeface="Quicksand"/>
                        <a:sym typeface="Quicksand"/>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Quicksand"/>
                          <a:ea typeface="Quicksand"/>
                          <a:cs typeface="Quicksand"/>
                          <a:sym typeface="Quicksand"/>
                        </a:rPr>
                        <a:t>mAP</a:t>
                      </a:r>
                      <a:r>
                        <a:rPr baseline="-25000" lang="en" sz="1200">
                          <a:solidFill>
                            <a:schemeClr val="lt1"/>
                          </a:solidFill>
                          <a:latin typeface="Quicksand"/>
                          <a:ea typeface="Quicksand"/>
                          <a:cs typeface="Quicksand"/>
                          <a:sym typeface="Quicksand"/>
                        </a:rPr>
                        <a:t>large</a:t>
                      </a:r>
                      <a:endParaRPr baseline="-25000" sz="12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Faster R-CNN+++</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55.7</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N/A</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15.6</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38.7</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50.9</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RetinaNet</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61.1</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5.05</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24.1</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44.2</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51.2</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YOLOv2</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44.0</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N/A</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5.0</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22.4</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35.5</a:t>
                      </a:r>
                      <a:endParaRPr sz="1000">
                        <a:solidFill>
                          <a:schemeClr val="lt1"/>
                        </a:solidFill>
                        <a:latin typeface="Quicksand"/>
                        <a:ea typeface="Quicksand"/>
                        <a:cs typeface="Quicksand"/>
                        <a:sym typeface="Quicksand"/>
                      </a:endParaRPr>
                    </a:p>
                  </a:txBody>
                  <a:tcPr marT="91425" marB="91425" marR="91425" marL="91425"/>
                </a:tc>
              </a:tr>
              <a:tr h="381000">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YOLOv3 608 × 608</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57.9</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19.6</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18.3</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35.4</a:t>
                      </a:r>
                      <a:endParaRPr sz="1000">
                        <a:solidFill>
                          <a:schemeClr val="lt1"/>
                        </a:solidFill>
                        <a:latin typeface="Quicksand"/>
                        <a:ea typeface="Quicksand"/>
                        <a:cs typeface="Quicksand"/>
                        <a:sym typeface="Quicksand"/>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Quicksand"/>
                          <a:ea typeface="Quicksand"/>
                          <a:cs typeface="Quicksand"/>
                          <a:sym typeface="Quicksand"/>
                        </a:rPr>
                        <a:t>41.9</a:t>
                      </a:r>
                      <a:endParaRPr sz="1000">
                        <a:solidFill>
                          <a:schemeClr val="lt1"/>
                        </a:solidFill>
                        <a:latin typeface="Quicksand"/>
                        <a:ea typeface="Quicksand"/>
                        <a:cs typeface="Quicksand"/>
                        <a:sym typeface="Quicksand"/>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YOLOv3 - </a:t>
            </a:r>
            <a:r>
              <a:rPr lang="en"/>
              <a:t>Network Architecture  </a:t>
            </a:r>
            <a:endParaRPr/>
          </a:p>
        </p:txBody>
      </p:sp>
      <p:sp>
        <p:nvSpPr>
          <p:cNvPr id="301" name="Google Shape;301;p44"/>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YOLOv3 architecture or </a:t>
            </a:r>
            <a:r>
              <a:rPr lang="en" sz="1500">
                <a:solidFill>
                  <a:schemeClr val="lt2"/>
                </a:solidFill>
              </a:rPr>
              <a:t>Darknet-53</a:t>
            </a:r>
            <a:r>
              <a:rPr lang="en" sz="1500"/>
              <a:t> is </a:t>
            </a:r>
            <a:r>
              <a:rPr lang="en" sz="1500"/>
              <a:t>inspired</a:t>
            </a:r>
            <a:r>
              <a:rPr lang="en" sz="1500"/>
              <a:t> of ResNet and FPN (Feature-Pyramid Network).</a:t>
            </a:r>
            <a:endParaRPr sz="1500"/>
          </a:p>
          <a:p>
            <a:pPr indent="-323850" lvl="0" marL="457200" rtl="0" algn="l">
              <a:spcBef>
                <a:spcPts val="0"/>
              </a:spcBef>
              <a:spcAft>
                <a:spcPts val="0"/>
              </a:spcAft>
              <a:buSzPts val="1500"/>
              <a:buChar char="◦"/>
            </a:pPr>
            <a:r>
              <a:rPr lang="en" sz="1500"/>
              <a:t>It has 52 convolution layers for feature extracts and 3 </a:t>
            </a:r>
            <a:r>
              <a:rPr lang="en" sz="1500"/>
              <a:t>prediction</a:t>
            </a:r>
            <a:r>
              <a:rPr lang="en" sz="1500"/>
              <a:t> heads. </a:t>
            </a:r>
            <a:endParaRPr sz="1500"/>
          </a:p>
          <a:p>
            <a:pPr indent="-323850" lvl="0" marL="457200" rtl="0" algn="l">
              <a:spcBef>
                <a:spcPts val="0"/>
              </a:spcBef>
              <a:spcAft>
                <a:spcPts val="0"/>
              </a:spcAft>
              <a:buSzPts val="1500"/>
              <a:buChar char="◦"/>
            </a:pPr>
            <a:r>
              <a:rPr lang="en" sz="1500"/>
              <a:t>Each prediction head is tasked with </a:t>
            </a:r>
            <a:r>
              <a:rPr lang="en" sz="1500"/>
              <a:t>outputting</a:t>
            </a:r>
            <a:r>
              <a:rPr lang="en" sz="1500"/>
              <a:t> different size prediction. </a:t>
            </a:r>
            <a:endParaRPr sz="1500"/>
          </a:p>
          <a:p>
            <a:pPr indent="-323850" lvl="0" marL="457200" rtl="0" algn="l">
              <a:spcBef>
                <a:spcPts val="0"/>
              </a:spcBef>
              <a:spcAft>
                <a:spcPts val="0"/>
              </a:spcAft>
              <a:buSzPts val="1500"/>
              <a:buChar char="◦"/>
            </a:pPr>
            <a:r>
              <a:rPr lang="en" sz="1500"/>
              <a:t>Thus, a network has to learn to detect and </a:t>
            </a:r>
            <a:r>
              <a:rPr lang="en" sz="1500"/>
              <a:t>recognize</a:t>
            </a:r>
            <a:r>
              <a:rPr lang="en" sz="1500"/>
              <a:t> objects at various sizes. </a:t>
            </a:r>
            <a:endParaRPr sz="1500"/>
          </a:p>
        </p:txBody>
      </p:sp>
      <p:pic>
        <p:nvPicPr>
          <p:cNvPr id="302" name="Google Shape;302;p44"/>
          <p:cNvPicPr preferRelativeResize="0"/>
          <p:nvPr/>
        </p:nvPicPr>
        <p:blipFill>
          <a:blip r:embed="rId3">
            <a:alphaModFix/>
          </a:blip>
          <a:stretch>
            <a:fillRect/>
          </a:stretch>
        </p:blipFill>
        <p:spPr>
          <a:xfrm>
            <a:off x="2494338" y="2786376"/>
            <a:ext cx="4200326" cy="2320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YOLOv3 - New Outputs</a:t>
            </a:r>
            <a:endParaRPr/>
          </a:p>
        </p:txBody>
      </p:sp>
      <p:sp>
        <p:nvSpPr>
          <p:cNvPr id="308" name="Google Shape;308;p45"/>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In order to detect overlapping objects, YOLOv3 modifies the </a:t>
            </a:r>
            <a:r>
              <a:rPr lang="en" sz="1500"/>
              <a:t>outputs</a:t>
            </a:r>
            <a:r>
              <a:rPr lang="en" sz="1500"/>
              <a:t> </a:t>
            </a:r>
            <a:r>
              <a:rPr lang="en" sz="1500"/>
              <a:t>structure</a:t>
            </a:r>
            <a:r>
              <a:rPr lang="en" sz="1500"/>
              <a:t> such that bounding boxes, not cells, are </a:t>
            </a:r>
            <a:r>
              <a:rPr lang="en" sz="1500"/>
              <a:t>responsible</a:t>
            </a:r>
            <a:r>
              <a:rPr lang="en" sz="1500"/>
              <a:t> for predicting class probability.</a:t>
            </a:r>
            <a:endParaRPr sz="1500"/>
          </a:p>
          <a:p>
            <a:pPr indent="-323850" lvl="0" marL="457200" rtl="0" algn="l">
              <a:spcBef>
                <a:spcPts val="0"/>
              </a:spcBef>
              <a:spcAft>
                <a:spcPts val="0"/>
              </a:spcAft>
              <a:buSzPts val="1500"/>
              <a:buChar char="◦"/>
            </a:pPr>
            <a:r>
              <a:rPr lang="en" sz="1500"/>
              <a:t>Given:</a:t>
            </a:r>
            <a:endParaRPr sz="1500"/>
          </a:p>
          <a:p>
            <a:pPr indent="-323850" lvl="1" marL="914400" rtl="0" algn="l">
              <a:spcBef>
                <a:spcPts val="0"/>
              </a:spcBef>
              <a:spcAft>
                <a:spcPts val="0"/>
              </a:spcAft>
              <a:buSzPts val="1500"/>
              <a:buChar char="▫"/>
            </a:pPr>
            <a:r>
              <a:rPr lang="en" sz="1500"/>
              <a:t>S: number of cells</a:t>
            </a:r>
            <a:endParaRPr sz="1500"/>
          </a:p>
          <a:p>
            <a:pPr indent="-323850" lvl="1" marL="914400" rtl="0" algn="l">
              <a:spcBef>
                <a:spcPts val="0"/>
              </a:spcBef>
              <a:spcAft>
                <a:spcPts val="0"/>
              </a:spcAft>
              <a:buSzPts val="1500"/>
              <a:buChar char="▫"/>
            </a:pPr>
            <a:r>
              <a:rPr lang="en" sz="1500"/>
              <a:t>B: number of bounding boxes</a:t>
            </a:r>
            <a:endParaRPr sz="1500"/>
          </a:p>
          <a:p>
            <a:pPr indent="-323850" lvl="1" marL="914400" rtl="0" algn="l">
              <a:spcBef>
                <a:spcPts val="0"/>
              </a:spcBef>
              <a:spcAft>
                <a:spcPts val="0"/>
              </a:spcAft>
              <a:buSzPts val="1500"/>
              <a:buChar char="▫"/>
            </a:pPr>
            <a:r>
              <a:rPr lang="en" sz="1500"/>
              <a:t>C: number of classes</a:t>
            </a:r>
            <a:endParaRPr sz="1500"/>
          </a:p>
          <a:p>
            <a:pPr indent="-323850" lvl="0" marL="457200" rtl="0" algn="l">
              <a:spcBef>
                <a:spcPts val="0"/>
              </a:spcBef>
              <a:spcAft>
                <a:spcPts val="0"/>
              </a:spcAft>
              <a:buSzPts val="1500"/>
              <a:buChar char="◦"/>
            </a:pPr>
            <a:r>
              <a:rPr lang="en" sz="1500"/>
              <a:t>Output: S x S x B *(5 + C)</a:t>
            </a:r>
            <a:endParaRPr sz="1500"/>
          </a:p>
        </p:txBody>
      </p:sp>
      <p:pic>
        <p:nvPicPr>
          <p:cNvPr id="309" name="Google Shape;309;p45"/>
          <p:cNvPicPr preferRelativeResize="0"/>
          <p:nvPr/>
        </p:nvPicPr>
        <p:blipFill>
          <a:blip r:embed="rId3">
            <a:alphaModFix/>
          </a:blip>
          <a:stretch>
            <a:fillRect/>
          </a:stretch>
        </p:blipFill>
        <p:spPr>
          <a:xfrm>
            <a:off x="4472625" y="2783250"/>
            <a:ext cx="4671376" cy="236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ctrTitle"/>
          </p:nvPr>
        </p:nvSpPr>
        <p:spPr>
          <a:xfrm>
            <a:off x="1530175" y="2307788"/>
            <a:ext cx="6767100" cy="5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YOLOv5</a:t>
            </a:r>
            <a:endParaRPr/>
          </a:p>
        </p:txBody>
      </p:sp>
      <p:sp>
        <p:nvSpPr>
          <p:cNvPr id="315" name="Google Shape;315;p46"/>
          <p:cNvSpPr txBox="1"/>
          <p:nvPr>
            <p:ph idx="1" type="subTitle"/>
          </p:nvPr>
        </p:nvSpPr>
        <p:spPr>
          <a:xfrm>
            <a:off x="1567326" y="2782913"/>
            <a:ext cx="69279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Ultralytics</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YOLOv5?</a:t>
            </a:r>
            <a:endParaRPr/>
          </a:p>
        </p:txBody>
      </p:sp>
      <p:sp>
        <p:nvSpPr>
          <p:cNvPr id="321" name="Google Shape;321;p47"/>
          <p:cNvSpPr txBox="1"/>
          <p:nvPr>
            <p:ph idx="1" type="body"/>
          </p:nvPr>
        </p:nvSpPr>
        <p:spPr>
          <a:xfrm>
            <a:off x="1165499" y="1086800"/>
            <a:ext cx="47118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YOLOv5 is the </a:t>
            </a:r>
            <a:r>
              <a:rPr lang="en" sz="1500"/>
              <a:t>latest</a:t>
            </a:r>
            <a:r>
              <a:rPr lang="en" sz="1500"/>
              <a:t> iteration of YOLO algorithm and a spiritual successor to YOLOv3.</a:t>
            </a:r>
            <a:endParaRPr sz="1500"/>
          </a:p>
          <a:p>
            <a:pPr indent="-323850" lvl="0" marL="457200" rtl="0" algn="l">
              <a:spcBef>
                <a:spcPts val="0"/>
              </a:spcBef>
              <a:spcAft>
                <a:spcPts val="0"/>
              </a:spcAft>
              <a:buSzPts val="1500"/>
              <a:buChar char="◦"/>
            </a:pPr>
            <a:r>
              <a:rPr lang="en" sz="1500"/>
              <a:t>Released in June 2020 by Ultralytics, it </a:t>
            </a:r>
            <a:r>
              <a:rPr lang="en" sz="1500"/>
              <a:t>represents their continue research in the field of computer vision and it incorporates “lessons learned and best practices evolved over thousands of hours of research and development.”</a:t>
            </a:r>
            <a:endParaRPr sz="1500"/>
          </a:p>
          <a:p>
            <a:pPr indent="-323850" lvl="0" marL="457200" rtl="0" algn="l">
              <a:spcBef>
                <a:spcPts val="0"/>
              </a:spcBef>
              <a:spcAft>
                <a:spcPts val="0"/>
              </a:spcAft>
              <a:buSzPts val="1500"/>
              <a:buChar char="◦"/>
            </a:pPr>
            <a:r>
              <a:rPr lang="en" sz="1500"/>
              <a:t>Unlike previous iteration of YOLO, YOLOv5 is implemented purely in Python with PyTorch framework as the backbone and all of its models are pre-trained on COCO dataset. </a:t>
            </a:r>
            <a:endParaRPr sz="1500"/>
          </a:p>
          <a:p>
            <a:pPr indent="-323850" lvl="0" marL="457200" rtl="0" algn="l">
              <a:spcBef>
                <a:spcPts val="0"/>
              </a:spcBef>
              <a:spcAft>
                <a:spcPts val="0"/>
              </a:spcAft>
              <a:buSzPts val="1500"/>
              <a:buChar char="◦"/>
            </a:pPr>
            <a:r>
              <a:rPr lang="en" sz="1500"/>
              <a:t>Github: https://github.com/ultralytics/yolov5</a:t>
            </a:r>
            <a:endParaRPr sz="1500"/>
          </a:p>
        </p:txBody>
      </p:sp>
      <p:pic>
        <p:nvPicPr>
          <p:cNvPr id="322" name="Google Shape;322;p47"/>
          <p:cNvPicPr preferRelativeResize="0"/>
          <p:nvPr/>
        </p:nvPicPr>
        <p:blipFill>
          <a:blip r:embed="rId3">
            <a:alphaModFix/>
          </a:blip>
          <a:stretch>
            <a:fillRect/>
          </a:stretch>
        </p:blipFill>
        <p:spPr>
          <a:xfrm>
            <a:off x="5768425" y="1086800"/>
            <a:ext cx="3111875" cy="2057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YOLOv5 - Models</a:t>
            </a:r>
            <a:endParaRPr/>
          </a:p>
        </p:txBody>
      </p:sp>
      <p:sp>
        <p:nvSpPr>
          <p:cNvPr id="328" name="Google Shape;328;p48"/>
          <p:cNvSpPr txBox="1"/>
          <p:nvPr>
            <p:ph idx="1" type="body"/>
          </p:nvPr>
        </p:nvSpPr>
        <p:spPr>
          <a:xfrm>
            <a:off x="1165500" y="1086800"/>
            <a:ext cx="71382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Currently, YOLOv5 offers 10 pre-trained models</a:t>
            </a:r>
            <a:r>
              <a:rPr lang="en" sz="1500"/>
              <a:t> of various sizes where 5 models are designed for 640x640 images and another 5 models are designed for 1280 x 1280 images.</a:t>
            </a:r>
            <a:endParaRPr sz="1500"/>
          </a:p>
        </p:txBody>
      </p:sp>
      <p:pic>
        <p:nvPicPr>
          <p:cNvPr id="329" name="Google Shape;329;p48"/>
          <p:cNvPicPr preferRelativeResize="0"/>
          <p:nvPr/>
        </p:nvPicPr>
        <p:blipFill>
          <a:blip r:embed="rId3">
            <a:alphaModFix/>
          </a:blip>
          <a:stretch>
            <a:fillRect/>
          </a:stretch>
        </p:blipFill>
        <p:spPr>
          <a:xfrm>
            <a:off x="2350975" y="1852725"/>
            <a:ext cx="4635112" cy="3290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YOLOv5 - </a:t>
            </a:r>
            <a:r>
              <a:rPr lang="en"/>
              <a:t>Architecture</a:t>
            </a:r>
            <a:r>
              <a:rPr lang="en"/>
              <a:t> </a:t>
            </a:r>
            <a:endParaRPr/>
          </a:p>
        </p:txBody>
      </p:sp>
      <p:sp>
        <p:nvSpPr>
          <p:cNvPr id="335" name="Google Shape;335;p49"/>
          <p:cNvSpPr txBox="1"/>
          <p:nvPr>
            <p:ph idx="1" type="body"/>
          </p:nvPr>
        </p:nvSpPr>
        <p:spPr>
          <a:xfrm>
            <a:off x="1165500" y="1086800"/>
            <a:ext cx="40182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YOLOv5 network is divided into two parts: </a:t>
            </a:r>
            <a:endParaRPr sz="1800"/>
          </a:p>
          <a:p>
            <a:pPr indent="-342900" lvl="1" marL="914400" rtl="0" algn="l">
              <a:spcBef>
                <a:spcPts val="0"/>
              </a:spcBef>
              <a:spcAft>
                <a:spcPts val="0"/>
              </a:spcAft>
              <a:buSzPts val="1800"/>
              <a:buChar char="▫"/>
            </a:pPr>
            <a:r>
              <a:rPr b="1" lang="en" sz="1800"/>
              <a:t>Body</a:t>
            </a:r>
            <a:r>
              <a:rPr lang="en" sz="1800"/>
              <a:t>: responsibles for feature extraction</a:t>
            </a:r>
            <a:endParaRPr sz="1800"/>
          </a:p>
          <a:p>
            <a:pPr indent="-342900" lvl="1" marL="914400" rtl="0" algn="l">
              <a:spcBef>
                <a:spcPts val="0"/>
              </a:spcBef>
              <a:spcAft>
                <a:spcPts val="0"/>
              </a:spcAft>
              <a:buSzPts val="1800"/>
              <a:buChar char="▫"/>
            </a:pPr>
            <a:r>
              <a:rPr b="1" lang="en" sz="1800"/>
              <a:t>Heads</a:t>
            </a:r>
            <a:r>
              <a:rPr lang="en" sz="1800"/>
              <a:t>: </a:t>
            </a:r>
            <a:r>
              <a:rPr lang="en" sz="1800"/>
              <a:t>responsibles</a:t>
            </a:r>
            <a:r>
              <a:rPr lang="en" sz="1800"/>
              <a:t> for </a:t>
            </a:r>
            <a:r>
              <a:rPr lang="en" sz="1800"/>
              <a:t>prediction</a:t>
            </a:r>
            <a:endParaRPr sz="1800"/>
          </a:p>
          <a:p>
            <a:pPr indent="-342900" lvl="0" marL="457200" rtl="0" algn="l">
              <a:spcBef>
                <a:spcPts val="0"/>
              </a:spcBef>
              <a:spcAft>
                <a:spcPts val="0"/>
              </a:spcAft>
              <a:buSzPts val="1800"/>
              <a:buChar char="◦"/>
            </a:pPr>
            <a:r>
              <a:rPr lang="en" sz="1800"/>
              <a:t>Both parts are composed of three </a:t>
            </a:r>
            <a:r>
              <a:rPr lang="en" sz="1800"/>
              <a:t>special</a:t>
            </a:r>
            <a:r>
              <a:rPr lang="en" sz="1800"/>
              <a:t> layers:</a:t>
            </a:r>
            <a:endParaRPr sz="1800"/>
          </a:p>
          <a:p>
            <a:pPr indent="-342900" lvl="1" marL="914400" rtl="0" algn="l">
              <a:spcBef>
                <a:spcPts val="0"/>
              </a:spcBef>
              <a:spcAft>
                <a:spcPts val="0"/>
              </a:spcAft>
              <a:buSzPts val="1800"/>
              <a:buChar char="▫"/>
            </a:pPr>
            <a:r>
              <a:rPr b="1" lang="en" sz="1800"/>
              <a:t>Convolution </a:t>
            </a:r>
            <a:endParaRPr b="1" sz="1800"/>
          </a:p>
          <a:p>
            <a:pPr indent="-342900" lvl="1" marL="914400" rtl="0" algn="l">
              <a:spcBef>
                <a:spcPts val="0"/>
              </a:spcBef>
              <a:spcAft>
                <a:spcPts val="0"/>
              </a:spcAft>
              <a:buSzPts val="1800"/>
              <a:buChar char="▫"/>
            </a:pPr>
            <a:r>
              <a:rPr b="1" lang="en" sz="1800"/>
              <a:t>SPPF</a:t>
            </a:r>
            <a:endParaRPr b="1" sz="1800"/>
          </a:p>
          <a:p>
            <a:pPr indent="-342900" lvl="1" marL="914400" rtl="0" algn="l">
              <a:spcBef>
                <a:spcPts val="0"/>
              </a:spcBef>
              <a:spcAft>
                <a:spcPts val="0"/>
              </a:spcAft>
              <a:buSzPts val="1800"/>
              <a:buChar char="▫"/>
            </a:pPr>
            <a:r>
              <a:rPr b="1" lang="en" sz="1800"/>
              <a:t>C3</a:t>
            </a:r>
            <a:endParaRPr b="1" sz="1800"/>
          </a:p>
        </p:txBody>
      </p:sp>
      <p:pic>
        <p:nvPicPr>
          <p:cNvPr id="336" name="Google Shape;336;p49"/>
          <p:cNvPicPr preferRelativeResize="0"/>
          <p:nvPr/>
        </p:nvPicPr>
        <p:blipFill>
          <a:blip r:embed="rId3">
            <a:alphaModFix/>
          </a:blip>
          <a:stretch>
            <a:fillRect/>
          </a:stretch>
        </p:blipFill>
        <p:spPr>
          <a:xfrm>
            <a:off x="5814575" y="0"/>
            <a:ext cx="2208900" cy="5272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YOLOv5 - Convolution Layers</a:t>
            </a:r>
            <a:endParaRPr/>
          </a:p>
        </p:txBody>
      </p:sp>
      <p:sp>
        <p:nvSpPr>
          <p:cNvPr id="342" name="Google Shape;342;p50"/>
          <p:cNvSpPr txBox="1"/>
          <p:nvPr>
            <p:ph idx="1" type="body"/>
          </p:nvPr>
        </p:nvSpPr>
        <p:spPr>
          <a:xfrm>
            <a:off x="1165499" y="1086800"/>
            <a:ext cx="35346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 </a:t>
            </a:r>
            <a:r>
              <a:rPr lang="en" sz="1500"/>
              <a:t>convolution</a:t>
            </a:r>
            <a:r>
              <a:rPr lang="en" sz="1500"/>
              <a:t> layer is a major building block of a neural network and it has shown to </a:t>
            </a:r>
            <a:r>
              <a:rPr lang="en" sz="1500"/>
              <a:t>performance better at extracting features from an image than a fully-connected layer.</a:t>
            </a:r>
            <a:endParaRPr sz="1500"/>
          </a:p>
          <a:p>
            <a:pPr indent="-323850" lvl="0" marL="457200" rtl="0" algn="l">
              <a:spcBef>
                <a:spcPts val="0"/>
              </a:spcBef>
              <a:spcAft>
                <a:spcPts val="0"/>
              </a:spcAft>
              <a:buSzPts val="1500"/>
              <a:buChar char="◦"/>
            </a:pPr>
            <a:r>
              <a:rPr lang="en" sz="1500"/>
              <a:t>It works under the same principle as a convolution operation where kernels are slide over and convolve an image. </a:t>
            </a:r>
            <a:endParaRPr sz="1500"/>
          </a:p>
          <a:p>
            <a:pPr indent="-323850" lvl="0" marL="457200" rtl="0" algn="l">
              <a:spcBef>
                <a:spcPts val="0"/>
              </a:spcBef>
              <a:spcAft>
                <a:spcPts val="0"/>
              </a:spcAft>
              <a:buSzPts val="1500"/>
              <a:buChar char="◦"/>
            </a:pPr>
            <a:r>
              <a:rPr lang="en" sz="1500"/>
              <a:t>In case of a convolution layer, kernels represent weights and biases that should be optimized.   </a:t>
            </a:r>
            <a:r>
              <a:rPr lang="en" sz="1500"/>
              <a:t> </a:t>
            </a:r>
            <a:endParaRPr sz="1500"/>
          </a:p>
        </p:txBody>
      </p:sp>
      <p:pic>
        <p:nvPicPr>
          <p:cNvPr id="343" name="Google Shape;343;p50"/>
          <p:cNvPicPr preferRelativeResize="0"/>
          <p:nvPr/>
        </p:nvPicPr>
        <p:blipFill>
          <a:blip r:embed="rId3">
            <a:alphaModFix/>
          </a:blip>
          <a:stretch>
            <a:fillRect/>
          </a:stretch>
        </p:blipFill>
        <p:spPr>
          <a:xfrm>
            <a:off x="4750625" y="1239950"/>
            <a:ext cx="4231700" cy="3089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YOLOv5 - SPPF</a:t>
            </a:r>
            <a:endParaRPr/>
          </a:p>
        </p:txBody>
      </p:sp>
      <p:sp>
        <p:nvSpPr>
          <p:cNvPr id="349" name="Google Shape;349;p51"/>
          <p:cNvSpPr txBox="1"/>
          <p:nvPr>
            <p:ph idx="1" type="body"/>
          </p:nvPr>
        </p:nvSpPr>
        <p:spPr>
          <a:xfrm>
            <a:off x="1165499" y="1086800"/>
            <a:ext cx="41259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 SPPF layer is a special implementation of SPP or Spiral Pyramid Pooling layer that achieves identical result with less computing cost.</a:t>
            </a:r>
            <a:endParaRPr sz="1500"/>
          </a:p>
          <a:p>
            <a:pPr indent="-323850" lvl="0" marL="457200" rtl="0" algn="l">
              <a:spcBef>
                <a:spcPts val="0"/>
              </a:spcBef>
              <a:spcAft>
                <a:spcPts val="0"/>
              </a:spcAft>
              <a:buSzPts val="1500"/>
              <a:buChar char="◦"/>
            </a:pPr>
            <a:r>
              <a:rPr lang="en" sz="1500"/>
              <a:t>The goal of any pooling layer is to reduce the size of an input such that a subsequent convolution layer can sample larger area. </a:t>
            </a:r>
            <a:endParaRPr sz="1500"/>
          </a:p>
          <a:p>
            <a:pPr indent="-323850" lvl="0" marL="457200" rtl="0" algn="l">
              <a:spcBef>
                <a:spcPts val="0"/>
              </a:spcBef>
              <a:spcAft>
                <a:spcPts val="0"/>
              </a:spcAft>
              <a:buSzPts val="1500"/>
              <a:buChar char="◦"/>
            </a:pPr>
            <a:r>
              <a:rPr lang="en" sz="1500"/>
              <a:t>However, unlike other pooling layers, a SPPF layer is designed such that it will always produce an </a:t>
            </a:r>
            <a:r>
              <a:rPr lang="en" sz="1500"/>
              <a:t>output</a:t>
            </a:r>
            <a:r>
              <a:rPr lang="en" sz="1500"/>
              <a:t> of fixed size for any giving input. </a:t>
            </a:r>
            <a:endParaRPr sz="1500"/>
          </a:p>
          <a:p>
            <a:pPr indent="-323850" lvl="0" marL="457200" rtl="0" algn="l">
              <a:spcBef>
                <a:spcPts val="0"/>
              </a:spcBef>
              <a:spcAft>
                <a:spcPts val="0"/>
              </a:spcAft>
              <a:buSzPts val="1500"/>
              <a:buChar char="◦"/>
            </a:pPr>
            <a:r>
              <a:rPr lang="en" sz="1500"/>
              <a:t>It accomplishes this by dynamically change the size of kernels and strides based on given input size and a desire output size. </a:t>
            </a:r>
            <a:endParaRPr sz="1500"/>
          </a:p>
        </p:txBody>
      </p:sp>
      <p:pic>
        <p:nvPicPr>
          <p:cNvPr id="350" name="Google Shape;350;p51"/>
          <p:cNvPicPr preferRelativeResize="0"/>
          <p:nvPr/>
        </p:nvPicPr>
        <p:blipFill>
          <a:blip r:embed="rId3">
            <a:alphaModFix/>
          </a:blip>
          <a:stretch>
            <a:fillRect/>
          </a:stretch>
        </p:blipFill>
        <p:spPr>
          <a:xfrm>
            <a:off x="5427674" y="1162999"/>
            <a:ext cx="3547801" cy="23209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a neural network approximate?</a:t>
            </a:r>
            <a:endParaRPr/>
          </a:p>
        </p:txBody>
      </p:sp>
      <p:sp>
        <p:nvSpPr>
          <p:cNvPr id="98" name="Google Shape;98;p16"/>
          <p:cNvSpPr txBox="1"/>
          <p:nvPr>
            <p:ph idx="1" type="body"/>
          </p:nvPr>
        </p:nvSpPr>
        <p:spPr>
          <a:xfrm>
            <a:off x="1052325" y="1086875"/>
            <a:ext cx="7663500" cy="868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Connections between nodes have </a:t>
            </a:r>
            <a:r>
              <a:rPr b="1" lang="en" sz="1500"/>
              <a:t>weights </a:t>
            </a:r>
            <a:r>
              <a:rPr lang="en" sz="1500"/>
              <a:t>and </a:t>
            </a:r>
            <a:r>
              <a:rPr b="1" lang="en" sz="1500"/>
              <a:t>biases </a:t>
            </a:r>
            <a:r>
              <a:rPr lang="en" sz="1500"/>
              <a:t>attached</a:t>
            </a:r>
            <a:r>
              <a:rPr lang="en" sz="1500"/>
              <a:t> to them.</a:t>
            </a:r>
            <a:endParaRPr sz="1500"/>
          </a:p>
          <a:p>
            <a:pPr indent="-323850" lvl="0" marL="457200" rtl="0" algn="l">
              <a:spcBef>
                <a:spcPts val="0"/>
              </a:spcBef>
              <a:spcAft>
                <a:spcPts val="0"/>
              </a:spcAft>
              <a:buSzPts val="1500"/>
              <a:buChar char="◦"/>
            </a:pPr>
            <a:r>
              <a:rPr lang="en" sz="1500"/>
              <a:t>A network takes into account these </a:t>
            </a:r>
            <a:r>
              <a:rPr lang="en" sz="1500"/>
              <a:t>variables</a:t>
            </a:r>
            <a:r>
              <a:rPr lang="en" sz="1500"/>
              <a:t> and perform </a:t>
            </a:r>
            <a:r>
              <a:rPr b="1" lang="en" sz="1500"/>
              <a:t>forward propagation </a:t>
            </a:r>
            <a:r>
              <a:rPr lang="en" sz="1500"/>
              <a:t>to produce predicted outputs.</a:t>
            </a:r>
            <a:endParaRPr sz="1500"/>
          </a:p>
          <a:p>
            <a:pPr indent="0" lvl="0" marL="0" rtl="0" algn="l">
              <a:spcBef>
                <a:spcPts val="600"/>
              </a:spcBef>
              <a:spcAft>
                <a:spcPts val="0"/>
              </a:spcAft>
              <a:buNone/>
            </a:pPr>
            <a:r>
              <a:t/>
            </a:r>
            <a:endParaRPr sz="2000"/>
          </a:p>
        </p:txBody>
      </p:sp>
      <p:pic>
        <p:nvPicPr>
          <p:cNvPr id="99" name="Google Shape;99;p16"/>
          <p:cNvPicPr preferRelativeResize="0"/>
          <p:nvPr/>
        </p:nvPicPr>
        <p:blipFill>
          <a:blip r:embed="rId3">
            <a:alphaModFix/>
          </a:blip>
          <a:stretch>
            <a:fillRect/>
          </a:stretch>
        </p:blipFill>
        <p:spPr>
          <a:xfrm>
            <a:off x="2920250" y="1955076"/>
            <a:ext cx="3927649" cy="1989150"/>
          </a:xfrm>
          <a:prstGeom prst="rect">
            <a:avLst/>
          </a:prstGeom>
          <a:noFill/>
          <a:ln>
            <a:noFill/>
          </a:ln>
        </p:spPr>
      </p:pic>
      <p:sp>
        <p:nvSpPr>
          <p:cNvPr id="100" name="Google Shape;100;p16"/>
          <p:cNvSpPr txBox="1"/>
          <p:nvPr>
            <p:ph idx="1" type="body"/>
          </p:nvPr>
        </p:nvSpPr>
        <p:spPr>
          <a:xfrm>
            <a:off x="1052325" y="3859600"/>
            <a:ext cx="7663500" cy="1161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solidFill>
                  <a:schemeClr val="lt2"/>
                </a:solidFill>
              </a:rPr>
              <a:t>However, since all these variables are initialized randomly, the initial prediction is inaccurate.   </a:t>
            </a:r>
            <a:r>
              <a:rPr lang="en" sz="1500"/>
              <a:t> </a:t>
            </a:r>
            <a:endParaRPr sz="1500"/>
          </a:p>
          <a:p>
            <a:pPr indent="-323850" lvl="0" marL="457200" rtl="0" algn="l">
              <a:spcBef>
                <a:spcPts val="0"/>
              </a:spcBef>
              <a:spcAft>
                <a:spcPts val="0"/>
              </a:spcAft>
              <a:buSzPts val="1500"/>
              <a:buChar char="◦"/>
            </a:pPr>
            <a:r>
              <a:rPr lang="en" sz="1500"/>
              <a:t>Thus, a network needs to learn from the error and makes adjustment to </a:t>
            </a:r>
            <a:r>
              <a:rPr b="1" lang="en" sz="1500"/>
              <a:t>weights </a:t>
            </a:r>
            <a:r>
              <a:rPr lang="en" sz="1500"/>
              <a:t>and </a:t>
            </a:r>
            <a:r>
              <a:rPr b="1" lang="en" sz="1500"/>
              <a:t>biases</a:t>
            </a:r>
            <a:r>
              <a:rPr lang="en" sz="1500"/>
              <a:t> to reduce such an error</a:t>
            </a:r>
            <a:r>
              <a:rPr lang="en" sz="1500"/>
              <a:t>. This process is called </a:t>
            </a:r>
            <a:r>
              <a:rPr b="1" lang="en" sz="1500"/>
              <a:t>backpropagation</a:t>
            </a:r>
            <a:r>
              <a:rPr lang="en" sz="1500"/>
              <a:t>.</a:t>
            </a:r>
            <a:endParaRPr sz="1500"/>
          </a:p>
          <a:p>
            <a:pPr indent="0" lvl="0" marL="0" rtl="0" algn="l">
              <a:spcBef>
                <a:spcPts val="600"/>
              </a:spcBef>
              <a:spcAft>
                <a:spcPts val="0"/>
              </a:spcAft>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YOLOv5 - C3</a:t>
            </a:r>
            <a:endParaRPr/>
          </a:p>
        </p:txBody>
      </p:sp>
      <p:sp>
        <p:nvSpPr>
          <p:cNvPr id="356" name="Google Shape;356;p52"/>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 C3 layer is a modify </a:t>
            </a:r>
            <a:r>
              <a:rPr lang="en" sz="1500"/>
              <a:t>implementation</a:t>
            </a:r>
            <a:r>
              <a:rPr lang="en" sz="1500"/>
              <a:t> of the CSP or Cross Stage Partial bottleneck layer from DenseNet with one of the four main convolution layers removed.</a:t>
            </a:r>
            <a:endParaRPr sz="1500"/>
          </a:p>
          <a:p>
            <a:pPr indent="-323850" lvl="0" marL="457200" rtl="0" algn="l">
              <a:spcBef>
                <a:spcPts val="0"/>
              </a:spcBef>
              <a:spcAft>
                <a:spcPts val="0"/>
              </a:spcAft>
              <a:buSzPts val="1500"/>
              <a:buChar char="◦"/>
            </a:pPr>
            <a:r>
              <a:rPr lang="en" sz="1500"/>
              <a:t>The idea behind a </a:t>
            </a:r>
            <a:r>
              <a:rPr lang="en" sz="1500">
                <a:solidFill>
                  <a:schemeClr val="lt2"/>
                </a:solidFill>
              </a:rPr>
              <a:t>bottleneck layer is that by introducing a smaller layer between two large layers, the second large layer is forced to learn from an encoded information produced by the smaller layer.  </a:t>
            </a:r>
            <a:endParaRPr sz="1500">
              <a:solidFill>
                <a:schemeClr val="lt2"/>
              </a:solidFill>
            </a:endParaRPr>
          </a:p>
          <a:p>
            <a:pPr indent="-323850" lvl="0" marL="457200" rtl="0" algn="l">
              <a:spcBef>
                <a:spcPts val="0"/>
              </a:spcBef>
              <a:spcAft>
                <a:spcPts val="0"/>
              </a:spcAft>
              <a:buClr>
                <a:schemeClr val="lt2"/>
              </a:buClr>
              <a:buSzPts val="1500"/>
              <a:buChar char="◦"/>
            </a:pPr>
            <a:r>
              <a:rPr lang="en" sz="1500">
                <a:solidFill>
                  <a:schemeClr val="lt2"/>
                </a:solidFill>
              </a:rPr>
              <a:t>Basically, a C3 layer is a bottleneck layer with multiple passthrough that enable convolution layers to learn from an encoded and a raw informations while avoiding the problem of vanishing gradient.  </a:t>
            </a:r>
            <a:endParaRPr sz="1500">
              <a:solidFill>
                <a:schemeClr val="lt2"/>
              </a:solidFill>
            </a:endParaRPr>
          </a:p>
        </p:txBody>
      </p:sp>
      <p:pic>
        <p:nvPicPr>
          <p:cNvPr id="357" name="Google Shape;357;p52"/>
          <p:cNvPicPr preferRelativeResize="0"/>
          <p:nvPr/>
        </p:nvPicPr>
        <p:blipFill>
          <a:blip r:embed="rId3">
            <a:alphaModFix/>
          </a:blip>
          <a:stretch>
            <a:fillRect/>
          </a:stretch>
        </p:blipFill>
        <p:spPr>
          <a:xfrm>
            <a:off x="2021087" y="3264600"/>
            <a:ext cx="5101813" cy="1878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ctrTitle"/>
          </p:nvPr>
        </p:nvSpPr>
        <p:spPr>
          <a:xfrm>
            <a:off x="1530175" y="2307788"/>
            <a:ext cx="6767100" cy="5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368" name="Google Shape;368;p54"/>
          <p:cNvSpPr txBox="1"/>
          <p:nvPr>
            <p:ph idx="1" type="body"/>
          </p:nvPr>
        </p:nvSpPr>
        <p:spPr>
          <a:xfrm>
            <a:off x="1165500" y="1086800"/>
            <a:ext cx="6858000" cy="39900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Source: </a:t>
            </a:r>
            <a:r>
              <a:rPr lang="en" sz="1500" u="sng">
                <a:solidFill>
                  <a:schemeClr val="hlink"/>
                </a:solidFill>
                <a:hlinkClick r:id="rId3"/>
              </a:rPr>
              <a:t>Tom &amp; Jerry | Triple Trouble | Classic Cartoon Compilation | WB Kids</a:t>
            </a:r>
            <a:endParaRPr sz="1500"/>
          </a:p>
          <a:p>
            <a:pPr indent="-323850" lvl="0" marL="457200" rtl="0" algn="l">
              <a:spcBef>
                <a:spcPts val="0"/>
              </a:spcBef>
              <a:spcAft>
                <a:spcPts val="0"/>
              </a:spcAft>
              <a:buSzPts val="1500"/>
              <a:buChar char="◦"/>
            </a:pPr>
            <a:r>
              <a:rPr lang="en" sz="1500"/>
              <a:t>Number of Images: 1000</a:t>
            </a:r>
            <a:endParaRPr sz="1500"/>
          </a:p>
          <a:p>
            <a:pPr indent="-323850" lvl="1" marL="914400" rtl="0" algn="l">
              <a:spcBef>
                <a:spcPts val="0"/>
              </a:spcBef>
              <a:spcAft>
                <a:spcPts val="0"/>
              </a:spcAft>
              <a:buSzPts val="1500"/>
              <a:buChar char="▫"/>
            </a:pPr>
            <a:r>
              <a:rPr lang="en" sz="1500"/>
              <a:t>Contains objects: 931</a:t>
            </a:r>
            <a:endParaRPr sz="1500"/>
          </a:p>
          <a:p>
            <a:pPr indent="-323850" lvl="1" marL="914400" rtl="0" algn="l">
              <a:spcBef>
                <a:spcPts val="0"/>
              </a:spcBef>
              <a:spcAft>
                <a:spcPts val="0"/>
              </a:spcAft>
              <a:buSzPts val="1500"/>
              <a:buChar char="▫"/>
            </a:pPr>
            <a:r>
              <a:rPr lang="en" sz="1500"/>
              <a:t>Null examples: 69</a:t>
            </a:r>
            <a:endParaRPr sz="1500"/>
          </a:p>
          <a:p>
            <a:pPr indent="-323850" lvl="0" marL="457200" rtl="0" algn="l">
              <a:spcBef>
                <a:spcPts val="0"/>
              </a:spcBef>
              <a:spcAft>
                <a:spcPts val="0"/>
              </a:spcAft>
              <a:buSzPts val="1500"/>
              <a:buChar char="◦"/>
            </a:pPr>
            <a:r>
              <a:rPr lang="en" sz="1500"/>
              <a:t>Object Instances:</a:t>
            </a:r>
            <a:endParaRPr sz="1500"/>
          </a:p>
          <a:p>
            <a:pPr indent="-323850" lvl="1" marL="914400" rtl="0" algn="l">
              <a:spcBef>
                <a:spcPts val="0"/>
              </a:spcBef>
              <a:spcAft>
                <a:spcPts val="0"/>
              </a:spcAft>
              <a:buSzPts val="1500"/>
              <a:buChar char="▫"/>
            </a:pPr>
            <a:r>
              <a:rPr lang="en" sz="1500"/>
              <a:t>Tom: 562</a:t>
            </a:r>
            <a:endParaRPr sz="1500"/>
          </a:p>
          <a:p>
            <a:pPr indent="-323850" lvl="1" marL="914400" rtl="0" algn="l">
              <a:spcBef>
                <a:spcPts val="0"/>
              </a:spcBef>
              <a:spcAft>
                <a:spcPts val="0"/>
              </a:spcAft>
              <a:buSzPts val="1500"/>
              <a:buChar char="▫"/>
            </a:pPr>
            <a:r>
              <a:rPr lang="en" sz="1500"/>
              <a:t>Spike: 538</a:t>
            </a:r>
            <a:endParaRPr sz="1500"/>
          </a:p>
          <a:p>
            <a:pPr indent="-323850" lvl="1" marL="914400" rtl="0" algn="l">
              <a:spcBef>
                <a:spcPts val="0"/>
              </a:spcBef>
              <a:spcAft>
                <a:spcPts val="0"/>
              </a:spcAft>
              <a:buSzPts val="1500"/>
              <a:buChar char="▫"/>
            </a:pPr>
            <a:r>
              <a:rPr lang="en" sz="1500"/>
              <a:t>Jerry: 490</a:t>
            </a:r>
            <a:endParaRPr sz="1500"/>
          </a:p>
          <a:p>
            <a:pPr indent="-323850" lvl="0" marL="457200" rtl="0" algn="l">
              <a:spcBef>
                <a:spcPts val="0"/>
              </a:spcBef>
              <a:spcAft>
                <a:spcPts val="0"/>
              </a:spcAft>
              <a:buSzPts val="1500"/>
              <a:buChar char="◦"/>
            </a:pPr>
            <a:r>
              <a:rPr lang="en" sz="1500"/>
              <a:t>Preprocessing:</a:t>
            </a:r>
            <a:endParaRPr sz="1500"/>
          </a:p>
          <a:p>
            <a:pPr indent="-323850" lvl="1" marL="914400" rtl="0" algn="l">
              <a:spcBef>
                <a:spcPts val="0"/>
              </a:spcBef>
              <a:spcAft>
                <a:spcPts val="0"/>
              </a:spcAft>
              <a:buSzPts val="1500"/>
              <a:buChar char="▫"/>
            </a:pPr>
            <a:r>
              <a:rPr lang="en" sz="1500"/>
              <a:t>Auto-Orient</a:t>
            </a:r>
            <a:endParaRPr sz="1500"/>
          </a:p>
          <a:p>
            <a:pPr indent="-323850" lvl="1" marL="914400" rtl="0" algn="l">
              <a:spcBef>
                <a:spcPts val="0"/>
              </a:spcBef>
              <a:spcAft>
                <a:spcPts val="0"/>
              </a:spcAft>
              <a:buSzPts val="1500"/>
              <a:buChar char="▫"/>
            </a:pPr>
            <a:r>
              <a:rPr lang="en" sz="1500"/>
              <a:t>Stretch to 640x640</a:t>
            </a:r>
            <a:endParaRPr sz="1500"/>
          </a:p>
          <a:p>
            <a:pPr indent="-323850" lvl="0" marL="457200" rtl="0" algn="l">
              <a:spcBef>
                <a:spcPts val="0"/>
              </a:spcBef>
              <a:spcAft>
                <a:spcPts val="0"/>
              </a:spcAft>
              <a:buSzPts val="1500"/>
              <a:buChar char="◦"/>
            </a:pPr>
            <a:r>
              <a:rPr lang="en" sz="1500"/>
              <a:t>Split Ratio:</a:t>
            </a:r>
            <a:endParaRPr sz="1500"/>
          </a:p>
          <a:p>
            <a:pPr indent="-323850" lvl="1" marL="914400" rtl="0" algn="l">
              <a:spcBef>
                <a:spcPts val="0"/>
              </a:spcBef>
              <a:spcAft>
                <a:spcPts val="0"/>
              </a:spcAft>
              <a:buSzPts val="1500"/>
              <a:buChar char="▫"/>
            </a:pPr>
            <a:r>
              <a:rPr lang="en" sz="1500"/>
              <a:t>Train: 70%</a:t>
            </a:r>
            <a:endParaRPr sz="1500"/>
          </a:p>
          <a:p>
            <a:pPr indent="-323850" lvl="1" marL="914400" rtl="0" algn="l">
              <a:spcBef>
                <a:spcPts val="0"/>
              </a:spcBef>
              <a:spcAft>
                <a:spcPts val="0"/>
              </a:spcAft>
              <a:buSzPts val="1500"/>
              <a:buChar char="▫"/>
            </a:pPr>
            <a:r>
              <a:rPr lang="en" sz="1500"/>
              <a:t>Validation: 21%</a:t>
            </a:r>
            <a:endParaRPr sz="1500"/>
          </a:p>
          <a:p>
            <a:pPr indent="-323850" lvl="1" marL="914400" rtl="0" algn="l">
              <a:spcBef>
                <a:spcPts val="0"/>
              </a:spcBef>
              <a:spcAft>
                <a:spcPts val="0"/>
              </a:spcAft>
              <a:buSzPts val="1500"/>
              <a:buChar char="▫"/>
            </a:pPr>
            <a:r>
              <a:rPr lang="en" sz="1500"/>
              <a:t>Test: 9%</a:t>
            </a:r>
            <a:endParaRPr sz="1500"/>
          </a:p>
        </p:txBody>
      </p:sp>
      <p:pic>
        <p:nvPicPr>
          <p:cNvPr id="369" name="Google Shape;369;p54"/>
          <p:cNvPicPr preferRelativeResize="0"/>
          <p:nvPr/>
        </p:nvPicPr>
        <p:blipFill>
          <a:blip r:embed="rId4">
            <a:alphaModFix/>
          </a:blip>
          <a:stretch>
            <a:fillRect/>
          </a:stretch>
        </p:blipFill>
        <p:spPr>
          <a:xfrm>
            <a:off x="4911500" y="1602000"/>
            <a:ext cx="3112000" cy="311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375" name="Google Shape;375;p55"/>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292100" lvl="0" marL="457200" rtl="0" algn="l">
              <a:spcBef>
                <a:spcPts val="600"/>
              </a:spcBef>
              <a:spcAft>
                <a:spcPts val="0"/>
              </a:spcAft>
              <a:buSzPts val="1000"/>
              <a:buChar char="◦"/>
            </a:pPr>
            <a:r>
              <a:rPr lang="en" sz="1000"/>
              <a:t>All images are annotated using </a:t>
            </a:r>
            <a:r>
              <a:rPr lang="en" sz="1000" u="sng">
                <a:solidFill>
                  <a:schemeClr val="hlink"/>
                </a:solidFill>
                <a:hlinkClick r:id="rId3"/>
              </a:rPr>
              <a:t>Roboflow</a:t>
            </a:r>
            <a:r>
              <a:rPr lang="en" sz="1000"/>
              <a:t> and split manually after download. </a:t>
            </a:r>
            <a:endParaRPr sz="1000"/>
          </a:p>
          <a:p>
            <a:pPr indent="-292100" lvl="0" marL="457200" rtl="0" algn="l">
              <a:spcBef>
                <a:spcPts val="0"/>
              </a:spcBef>
              <a:spcAft>
                <a:spcPts val="0"/>
              </a:spcAft>
              <a:buSzPts val="1000"/>
              <a:buChar char="◦"/>
            </a:pPr>
            <a:r>
              <a:rPr lang="en" sz="1000"/>
              <a:t>YOLOv5 dataset is </a:t>
            </a:r>
            <a:r>
              <a:rPr lang="en" sz="1000"/>
              <a:t>structured as three folders and data.yaml</a:t>
            </a:r>
            <a:endParaRPr sz="1000"/>
          </a:p>
          <a:p>
            <a:pPr indent="-292100" lvl="1" marL="914400" rtl="0" algn="l">
              <a:spcBef>
                <a:spcPts val="0"/>
              </a:spcBef>
              <a:spcAft>
                <a:spcPts val="0"/>
              </a:spcAft>
              <a:buSzPts val="1000"/>
              <a:buChar char="▫"/>
            </a:pPr>
            <a:r>
              <a:rPr lang="en" sz="1000"/>
              <a:t>Each of the three folders represents train, validation, and test dataset respectively and they contains an images folder and a labels folder. </a:t>
            </a:r>
            <a:endParaRPr sz="1000"/>
          </a:p>
          <a:p>
            <a:pPr indent="-292100" lvl="2" marL="1371600" rtl="0" algn="l">
              <a:spcBef>
                <a:spcPts val="0"/>
              </a:spcBef>
              <a:spcAft>
                <a:spcPts val="0"/>
              </a:spcAft>
              <a:buSzPts val="1000"/>
              <a:buChar char="■"/>
            </a:pPr>
            <a:r>
              <a:rPr lang="en" sz="1000"/>
              <a:t>The labels folder contains txt files correspond to images in the images folder</a:t>
            </a:r>
            <a:endParaRPr sz="1000"/>
          </a:p>
          <a:p>
            <a:pPr indent="-292100" lvl="2" marL="1371600" rtl="0" algn="l">
              <a:spcBef>
                <a:spcPts val="0"/>
              </a:spcBef>
              <a:spcAft>
                <a:spcPts val="0"/>
              </a:spcAft>
              <a:buSzPts val="1000"/>
              <a:buChar char="■"/>
            </a:pPr>
            <a:r>
              <a:rPr lang="en" sz="1000"/>
              <a:t>Each txt file contains following informations</a:t>
            </a:r>
            <a:endParaRPr sz="1000"/>
          </a:p>
          <a:p>
            <a:pPr indent="-292100" lvl="3" marL="1828800" rtl="0" algn="l">
              <a:spcBef>
                <a:spcPts val="0"/>
              </a:spcBef>
              <a:spcAft>
                <a:spcPts val="0"/>
              </a:spcAft>
              <a:buSzPts val="1000"/>
              <a:buChar char="●"/>
            </a:pPr>
            <a:r>
              <a:rPr lang="en" sz="1000"/>
              <a:t>Class</a:t>
            </a:r>
            <a:endParaRPr sz="1000"/>
          </a:p>
          <a:p>
            <a:pPr indent="-292100" lvl="3" marL="1828800" rtl="0" algn="l">
              <a:spcBef>
                <a:spcPts val="0"/>
              </a:spcBef>
              <a:spcAft>
                <a:spcPts val="0"/>
              </a:spcAft>
              <a:buSzPts val="1000"/>
              <a:buChar char="●"/>
            </a:pPr>
            <a:r>
              <a:rPr lang="en" sz="1000"/>
              <a:t>x</a:t>
            </a:r>
            <a:endParaRPr sz="1000"/>
          </a:p>
          <a:p>
            <a:pPr indent="-292100" lvl="3" marL="1828800" rtl="0" algn="l">
              <a:spcBef>
                <a:spcPts val="0"/>
              </a:spcBef>
              <a:spcAft>
                <a:spcPts val="0"/>
              </a:spcAft>
              <a:buSzPts val="1000"/>
              <a:buChar char="●"/>
            </a:pPr>
            <a:r>
              <a:rPr lang="en" sz="1000"/>
              <a:t>y</a:t>
            </a:r>
            <a:endParaRPr sz="1000"/>
          </a:p>
          <a:p>
            <a:pPr indent="-292100" lvl="3" marL="1828800" rtl="0" algn="l">
              <a:spcBef>
                <a:spcPts val="0"/>
              </a:spcBef>
              <a:spcAft>
                <a:spcPts val="0"/>
              </a:spcAft>
              <a:buSzPts val="1000"/>
              <a:buChar char="●"/>
            </a:pPr>
            <a:r>
              <a:rPr lang="en" sz="1000"/>
              <a:t>width</a:t>
            </a:r>
            <a:endParaRPr sz="1000"/>
          </a:p>
          <a:p>
            <a:pPr indent="-292100" lvl="3" marL="1828800" rtl="0" algn="l">
              <a:spcBef>
                <a:spcPts val="0"/>
              </a:spcBef>
              <a:spcAft>
                <a:spcPts val="0"/>
              </a:spcAft>
              <a:buSzPts val="1000"/>
              <a:buChar char="●"/>
            </a:pPr>
            <a:r>
              <a:rPr lang="en" sz="1000"/>
              <a:t>height</a:t>
            </a:r>
            <a:endParaRPr sz="1000"/>
          </a:p>
          <a:p>
            <a:pPr indent="-292100" lvl="1" marL="914400" rtl="0" algn="l">
              <a:spcBef>
                <a:spcPts val="0"/>
              </a:spcBef>
              <a:spcAft>
                <a:spcPts val="0"/>
              </a:spcAft>
              <a:buSzPts val="1000"/>
              <a:buChar char="▫"/>
            </a:pPr>
            <a:r>
              <a:rPr lang="en" sz="1000"/>
              <a:t>data.yaml contains paths to the three folders, number of classes, and names of classes.  </a:t>
            </a:r>
            <a:endParaRPr sz="1000"/>
          </a:p>
        </p:txBody>
      </p:sp>
      <p:pic>
        <p:nvPicPr>
          <p:cNvPr id="376" name="Google Shape;376;p55"/>
          <p:cNvPicPr preferRelativeResize="0"/>
          <p:nvPr/>
        </p:nvPicPr>
        <p:blipFill>
          <a:blip r:embed="rId4">
            <a:alphaModFix/>
          </a:blip>
          <a:stretch>
            <a:fillRect/>
          </a:stretch>
        </p:blipFill>
        <p:spPr>
          <a:xfrm>
            <a:off x="1165463" y="3005263"/>
            <a:ext cx="2505075" cy="1609725"/>
          </a:xfrm>
          <a:prstGeom prst="rect">
            <a:avLst/>
          </a:prstGeom>
          <a:noFill/>
          <a:ln>
            <a:noFill/>
          </a:ln>
        </p:spPr>
      </p:pic>
      <p:pic>
        <p:nvPicPr>
          <p:cNvPr id="377" name="Google Shape;377;p55"/>
          <p:cNvPicPr preferRelativeResize="0"/>
          <p:nvPr/>
        </p:nvPicPr>
        <p:blipFill>
          <a:blip r:embed="rId5">
            <a:alphaModFix/>
          </a:blip>
          <a:stretch>
            <a:fillRect/>
          </a:stretch>
        </p:blipFill>
        <p:spPr>
          <a:xfrm>
            <a:off x="3706125" y="3005275"/>
            <a:ext cx="5270099" cy="934225"/>
          </a:xfrm>
          <a:prstGeom prst="rect">
            <a:avLst/>
          </a:prstGeom>
          <a:noFill/>
          <a:ln>
            <a:noFill/>
          </a:ln>
        </p:spPr>
      </p:pic>
      <p:pic>
        <p:nvPicPr>
          <p:cNvPr id="378" name="Google Shape;378;p55"/>
          <p:cNvPicPr preferRelativeResize="0"/>
          <p:nvPr/>
        </p:nvPicPr>
        <p:blipFill>
          <a:blip r:embed="rId6">
            <a:alphaModFix/>
          </a:blip>
          <a:stretch>
            <a:fillRect/>
          </a:stretch>
        </p:blipFill>
        <p:spPr>
          <a:xfrm>
            <a:off x="3747888" y="3939488"/>
            <a:ext cx="3267075" cy="695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6"/>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 Code</a:t>
            </a:r>
            <a:endParaRPr/>
          </a:p>
        </p:txBody>
      </p:sp>
      <p:sp>
        <p:nvSpPr>
          <p:cNvPr id="384" name="Google Shape;384;p56"/>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u="sng">
                <a:solidFill>
                  <a:schemeClr val="hlink"/>
                </a:solidFill>
                <a:hlinkClick r:id="rId3"/>
              </a:rPr>
              <a:t>v</a:t>
            </a:r>
            <a:r>
              <a:rPr lang="en" sz="1500" u="sng">
                <a:solidFill>
                  <a:schemeClr val="hlink"/>
                </a:solidFill>
                <a:hlinkClick r:id="rId4"/>
              </a:rPr>
              <a:t>ideos.py</a:t>
            </a:r>
            <a:r>
              <a:rPr lang="en" sz="1500"/>
              <a:t>: </a:t>
            </a:r>
            <a:r>
              <a:rPr lang="en" sz="1500"/>
              <a:t>download</a:t>
            </a:r>
            <a:r>
              <a:rPr lang="en" sz="1500"/>
              <a:t> videos and save them with specific names.</a:t>
            </a:r>
            <a:endParaRPr sz="1500"/>
          </a:p>
          <a:p>
            <a:pPr indent="-323850" lvl="1" marL="914400" rtl="0" algn="l">
              <a:spcBef>
                <a:spcPts val="0"/>
              </a:spcBef>
              <a:spcAft>
                <a:spcPts val="0"/>
              </a:spcAft>
              <a:buSzPts val="1500"/>
              <a:buChar char="▫"/>
            </a:pPr>
            <a:r>
              <a:rPr lang="en" sz="1500"/>
              <a:t>t</a:t>
            </a:r>
            <a:r>
              <a:rPr lang="en" sz="1500"/>
              <a:t>rain.mp4:  </a:t>
            </a:r>
            <a:r>
              <a:rPr lang="en" sz="1500" u="sng">
                <a:solidFill>
                  <a:schemeClr val="hlink"/>
                </a:solidFill>
                <a:hlinkClick r:id="rId5"/>
              </a:rPr>
              <a:t>Tom &amp; Jerry | Triple Trouble | Classic Cartoon Compilation | WB Kids</a:t>
            </a:r>
            <a:endParaRPr sz="1500"/>
          </a:p>
          <a:p>
            <a:pPr indent="-323850" lvl="1" marL="914400" rtl="0" algn="l">
              <a:spcBef>
                <a:spcPts val="0"/>
              </a:spcBef>
              <a:spcAft>
                <a:spcPts val="0"/>
              </a:spcAft>
              <a:buSzPts val="1500"/>
              <a:buChar char="▫"/>
            </a:pPr>
            <a:r>
              <a:rPr lang="en" sz="1500"/>
              <a:t>t</a:t>
            </a:r>
            <a:r>
              <a:rPr lang="en" sz="1500"/>
              <a:t>est.mp4: </a:t>
            </a:r>
            <a:r>
              <a:rPr lang="en" sz="1500" u="sng">
                <a:solidFill>
                  <a:schemeClr val="hlink"/>
                </a:solidFill>
                <a:hlinkClick r:id="rId6"/>
              </a:rPr>
              <a:t>Tom &amp; Jerry | Best Buddies 🐭🐱🐶 | Classic Cartoon Compilation | WB Kids</a:t>
            </a:r>
            <a:endParaRPr sz="1500"/>
          </a:p>
          <a:p>
            <a:pPr indent="-323850" lvl="0" marL="457200" rtl="0" algn="l">
              <a:spcBef>
                <a:spcPts val="0"/>
              </a:spcBef>
              <a:spcAft>
                <a:spcPts val="0"/>
              </a:spcAft>
              <a:buSzPts val="1500"/>
              <a:buChar char="◦"/>
            </a:pPr>
            <a:r>
              <a:rPr lang="en" sz="1500" u="sng">
                <a:solidFill>
                  <a:schemeClr val="hlink"/>
                </a:solidFill>
                <a:hlinkClick r:id="rId7"/>
              </a:rPr>
              <a:t>extract.py:</a:t>
            </a:r>
            <a:r>
              <a:rPr lang="en" sz="1500"/>
              <a:t> extract frames from train.mp4 without duplication and use frame index as the name. </a:t>
            </a:r>
            <a:endParaRPr sz="1500"/>
          </a:p>
          <a:p>
            <a:pPr indent="-323850" lvl="0" marL="457200" rtl="0" algn="l">
              <a:spcBef>
                <a:spcPts val="0"/>
              </a:spcBef>
              <a:spcAft>
                <a:spcPts val="0"/>
              </a:spcAft>
              <a:buSzPts val="1500"/>
              <a:buChar char="◦"/>
            </a:pPr>
            <a:r>
              <a:rPr lang="en" sz="1500" u="sng">
                <a:solidFill>
                  <a:schemeClr val="hlink"/>
                </a:solidFill>
                <a:hlinkClick r:id="rId8"/>
              </a:rPr>
              <a:t>d</a:t>
            </a:r>
            <a:r>
              <a:rPr lang="en" sz="1500" u="sng">
                <a:solidFill>
                  <a:schemeClr val="hlink"/>
                </a:solidFill>
                <a:hlinkClick r:id="rId9"/>
              </a:rPr>
              <a:t>atasets.py</a:t>
            </a:r>
            <a:r>
              <a:rPr lang="en" sz="1500"/>
              <a:t>: download dataset.zip and split them into </a:t>
            </a:r>
            <a:r>
              <a:rPr lang="en" sz="1500"/>
              <a:t>multiple</a:t>
            </a:r>
            <a:r>
              <a:rPr lang="en" sz="1500"/>
              <a:t> datasets of various sizes.</a:t>
            </a:r>
            <a:endParaRPr sz="1500"/>
          </a:p>
          <a:p>
            <a:pPr indent="-323850" lvl="0" marL="457200" rtl="0" algn="l">
              <a:spcBef>
                <a:spcPts val="0"/>
              </a:spcBef>
              <a:spcAft>
                <a:spcPts val="0"/>
              </a:spcAft>
              <a:buSzPts val="1500"/>
              <a:buChar char="◦"/>
            </a:pPr>
            <a:r>
              <a:rPr lang="en" sz="1500" u="sng">
                <a:solidFill>
                  <a:schemeClr val="hlink"/>
                </a:solidFill>
                <a:hlinkClick r:id="rId10"/>
              </a:rPr>
              <a:t>y</a:t>
            </a:r>
            <a:r>
              <a:rPr lang="en" sz="1500" u="sng">
                <a:solidFill>
                  <a:schemeClr val="hlink"/>
                </a:solidFill>
                <a:hlinkClick r:id="rId11"/>
              </a:rPr>
              <a:t>olov5.py</a:t>
            </a:r>
            <a:r>
              <a:rPr lang="en" sz="1500"/>
              <a:t>: download YOLOv5 source code.</a:t>
            </a:r>
            <a:endParaRPr sz="1500"/>
          </a:p>
          <a:p>
            <a:pPr indent="-323850" lvl="0" marL="457200" rtl="0" algn="l">
              <a:spcBef>
                <a:spcPts val="0"/>
              </a:spcBef>
              <a:spcAft>
                <a:spcPts val="0"/>
              </a:spcAft>
              <a:buSzPts val="1500"/>
              <a:buChar char="◦"/>
            </a:pPr>
            <a:r>
              <a:rPr lang="en" sz="1500" u="sng">
                <a:solidFill>
                  <a:schemeClr val="hlink"/>
                </a:solidFill>
                <a:hlinkClick r:id="rId12"/>
              </a:rPr>
              <a:t>t</a:t>
            </a:r>
            <a:r>
              <a:rPr lang="en" sz="1500" u="sng">
                <a:solidFill>
                  <a:schemeClr val="hlink"/>
                </a:solidFill>
                <a:hlinkClick r:id="rId13"/>
              </a:rPr>
              <a:t>rain.py</a:t>
            </a:r>
            <a:r>
              <a:rPr lang="en" sz="1500"/>
              <a:t>: train models using existing datasets.</a:t>
            </a:r>
            <a:endParaRPr sz="1500"/>
          </a:p>
          <a:p>
            <a:pPr indent="-323850" lvl="0" marL="457200" rtl="0" algn="l">
              <a:spcBef>
                <a:spcPts val="0"/>
              </a:spcBef>
              <a:spcAft>
                <a:spcPts val="0"/>
              </a:spcAft>
              <a:buSzPts val="1500"/>
              <a:buChar char="◦"/>
            </a:pPr>
            <a:r>
              <a:rPr lang="en" sz="1500" u="sng">
                <a:solidFill>
                  <a:schemeClr val="hlink"/>
                </a:solidFill>
                <a:hlinkClick r:id="rId14"/>
              </a:rPr>
              <a:t>d</a:t>
            </a:r>
            <a:r>
              <a:rPr lang="en" sz="1500" u="sng">
                <a:solidFill>
                  <a:schemeClr val="hlink"/>
                </a:solidFill>
                <a:hlinkClick r:id="rId15"/>
              </a:rPr>
              <a:t>etect.py</a:t>
            </a:r>
            <a:r>
              <a:rPr lang="en" sz="1500"/>
              <a:t>: use trained models to detect characters in test.mp4 </a:t>
            </a:r>
            <a:endParaRPr sz="1500"/>
          </a:p>
          <a:p>
            <a:pPr indent="-323850" lvl="0" marL="457200" rtl="0" algn="l">
              <a:spcBef>
                <a:spcPts val="0"/>
              </a:spcBef>
              <a:spcAft>
                <a:spcPts val="0"/>
              </a:spcAft>
              <a:buSzPts val="1500"/>
              <a:buChar char="◦"/>
            </a:pPr>
            <a:r>
              <a:rPr lang="en" sz="1500" u="sng">
                <a:solidFill>
                  <a:schemeClr val="hlink"/>
                </a:solidFill>
                <a:hlinkClick r:id="rId16"/>
              </a:rPr>
              <a:t>s</a:t>
            </a:r>
            <a:r>
              <a:rPr lang="en" sz="1500" u="sng">
                <a:solidFill>
                  <a:schemeClr val="hlink"/>
                </a:solidFill>
                <a:hlinkClick r:id="rId17"/>
              </a:rPr>
              <a:t>ettings.json</a:t>
            </a:r>
            <a:r>
              <a:rPr lang="en" sz="1500"/>
              <a:t>: contain parameters used by scripts. </a:t>
            </a:r>
            <a:endParaRPr sz="1500"/>
          </a:p>
          <a:p>
            <a:pPr indent="-323850" lvl="0" marL="457200" rtl="0" algn="l">
              <a:spcBef>
                <a:spcPts val="0"/>
              </a:spcBef>
              <a:spcAft>
                <a:spcPts val="0"/>
              </a:spcAft>
              <a:buSzPts val="1500"/>
              <a:buChar char="◦"/>
            </a:pPr>
            <a:r>
              <a:rPr lang="en" sz="1500" u="sng">
                <a:solidFill>
                  <a:schemeClr val="hlink"/>
                </a:solidFill>
                <a:hlinkClick r:id="rId18"/>
              </a:rPr>
              <a:t>r</a:t>
            </a:r>
            <a:r>
              <a:rPr lang="en" sz="1500" u="sng">
                <a:solidFill>
                  <a:schemeClr val="hlink"/>
                </a:solidFill>
                <a:hlinkClick r:id="rId19"/>
              </a:rPr>
              <a:t>equirements.txt</a:t>
            </a:r>
            <a:r>
              <a:rPr lang="en" sz="1500"/>
              <a:t>: contain all </a:t>
            </a:r>
            <a:r>
              <a:rPr lang="en" sz="1500"/>
              <a:t>dependencies required to run the program. </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390" name="Google Shape;390;p57"/>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CPU: Ryzen 9 5900x </a:t>
            </a:r>
            <a:endParaRPr sz="1500"/>
          </a:p>
          <a:p>
            <a:pPr indent="-323850" lvl="0" marL="457200" rtl="0" algn="l">
              <a:spcBef>
                <a:spcPts val="0"/>
              </a:spcBef>
              <a:spcAft>
                <a:spcPts val="0"/>
              </a:spcAft>
              <a:buSzPts val="1500"/>
              <a:buChar char="◦"/>
            </a:pPr>
            <a:r>
              <a:rPr lang="en" sz="1500"/>
              <a:t>Memory: 32GB @ 3600Mhz</a:t>
            </a:r>
            <a:endParaRPr sz="1500"/>
          </a:p>
          <a:p>
            <a:pPr indent="-323850" lvl="0" marL="457200" rtl="0" algn="l">
              <a:spcBef>
                <a:spcPts val="0"/>
              </a:spcBef>
              <a:spcAft>
                <a:spcPts val="0"/>
              </a:spcAft>
              <a:buSzPts val="1500"/>
              <a:buChar char="◦"/>
            </a:pPr>
            <a:r>
              <a:rPr lang="en" sz="1500"/>
              <a:t>GPU: RTX 3060 12GB</a:t>
            </a:r>
            <a:endParaRPr sz="1500"/>
          </a:p>
          <a:p>
            <a:pPr indent="-323850" lvl="0" marL="457200" rtl="0" algn="l">
              <a:spcBef>
                <a:spcPts val="0"/>
              </a:spcBef>
              <a:spcAft>
                <a:spcPts val="0"/>
              </a:spcAft>
              <a:buSzPts val="1500"/>
              <a:buChar char="◦"/>
            </a:pPr>
            <a:r>
              <a:rPr lang="en" sz="1500"/>
              <a:t>Storage: WD Blue Hard Drive</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1 - Hardware Limitation</a:t>
            </a:r>
            <a:endParaRPr/>
          </a:p>
        </p:txBody>
      </p:sp>
      <p:sp>
        <p:nvSpPr>
          <p:cNvPr id="396" name="Google Shape;396;p58"/>
          <p:cNvSpPr txBox="1"/>
          <p:nvPr>
            <p:ph idx="1" type="body"/>
          </p:nvPr>
        </p:nvSpPr>
        <p:spPr>
          <a:xfrm>
            <a:off x="1165498" y="8581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Determine the </a:t>
            </a:r>
            <a:r>
              <a:rPr lang="en" sz="1200"/>
              <a:t>maximum </a:t>
            </a:r>
            <a:r>
              <a:rPr lang="en" sz="1200">
                <a:solidFill>
                  <a:schemeClr val="lt2"/>
                </a:solidFill>
              </a:rPr>
              <a:t>possible </a:t>
            </a:r>
            <a:r>
              <a:rPr lang="en" sz="1200"/>
              <a:t>batch size of each model by training them for 3 epochs with a 100% dataset.</a:t>
            </a:r>
            <a:endParaRPr sz="1200"/>
          </a:p>
          <a:p>
            <a:pPr indent="-304800" lvl="0" marL="457200" rtl="0" algn="l">
              <a:spcBef>
                <a:spcPts val="0"/>
              </a:spcBef>
              <a:spcAft>
                <a:spcPts val="0"/>
              </a:spcAft>
              <a:buSzPts val="1200"/>
              <a:buChar char="◦"/>
            </a:pPr>
            <a:r>
              <a:rPr lang="en" sz="1200"/>
              <a:t>Observation:</a:t>
            </a:r>
            <a:endParaRPr sz="1200"/>
          </a:p>
          <a:p>
            <a:pPr indent="-304800" lvl="1" marL="914400" rtl="0" algn="l">
              <a:spcBef>
                <a:spcPts val="0"/>
              </a:spcBef>
              <a:spcAft>
                <a:spcPts val="0"/>
              </a:spcAft>
              <a:buSzPts val="1200"/>
              <a:buChar char="▫"/>
            </a:pPr>
            <a:r>
              <a:rPr lang="en" sz="1200"/>
              <a:t>This hardware configuration can train nano, small, medium and large models of the 640p variant and a nano model of the 1280p variant.</a:t>
            </a:r>
            <a:endParaRPr sz="1200"/>
          </a:p>
          <a:p>
            <a:pPr indent="-304800" lvl="1" marL="914400" rtl="0" algn="l">
              <a:spcBef>
                <a:spcPts val="0"/>
              </a:spcBef>
              <a:spcAft>
                <a:spcPts val="0"/>
              </a:spcAft>
              <a:buSzPts val="1200"/>
              <a:buChar char="▫"/>
            </a:pPr>
            <a:r>
              <a:rPr lang="en" sz="1200"/>
              <a:t>However, since we plan to examine the performance difference between models being trained at max batch size vs those being trained at normalized batch size, we select nano, small, and medium models of the 640 variant for further testing.    </a:t>
            </a:r>
            <a:endParaRPr sz="1200"/>
          </a:p>
          <a:p>
            <a:pPr indent="0" lvl="0" marL="0" rtl="0" algn="l">
              <a:spcBef>
                <a:spcPts val="600"/>
              </a:spcBef>
              <a:spcAft>
                <a:spcPts val="0"/>
              </a:spcAft>
              <a:buNone/>
            </a:pPr>
            <a:r>
              <a:rPr lang="en" sz="1500"/>
              <a:t>  </a:t>
            </a:r>
            <a:endParaRPr sz="1500"/>
          </a:p>
        </p:txBody>
      </p:sp>
      <p:pic>
        <p:nvPicPr>
          <p:cNvPr id="397" name="Google Shape;397;p58"/>
          <p:cNvPicPr preferRelativeResize="0"/>
          <p:nvPr/>
        </p:nvPicPr>
        <p:blipFill>
          <a:blip r:embed="rId3">
            <a:alphaModFix/>
          </a:blip>
          <a:stretch>
            <a:fillRect/>
          </a:stretch>
        </p:blipFill>
        <p:spPr>
          <a:xfrm>
            <a:off x="1209450" y="2656020"/>
            <a:ext cx="3591150" cy="2220525"/>
          </a:xfrm>
          <a:prstGeom prst="rect">
            <a:avLst/>
          </a:prstGeom>
          <a:noFill/>
          <a:ln>
            <a:noFill/>
          </a:ln>
        </p:spPr>
      </p:pic>
      <p:pic>
        <p:nvPicPr>
          <p:cNvPr id="398" name="Google Shape;398;p58"/>
          <p:cNvPicPr preferRelativeResize="0"/>
          <p:nvPr/>
        </p:nvPicPr>
        <p:blipFill>
          <a:blip r:embed="rId4">
            <a:alphaModFix/>
          </a:blip>
          <a:stretch>
            <a:fillRect/>
          </a:stretch>
        </p:blipFill>
        <p:spPr>
          <a:xfrm>
            <a:off x="4876800" y="2656020"/>
            <a:ext cx="3591150" cy="22205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2 - Train Selected Models at Max Batch Size</a:t>
            </a:r>
            <a:endParaRPr/>
          </a:p>
        </p:txBody>
      </p:sp>
      <p:sp>
        <p:nvSpPr>
          <p:cNvPr id="404" name="Google Shape;404;p59"/>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Determine the performance of trained models when they are being trained for 200 epochs at max batch size with a 100% dataset.  </a:t>
            </a:r>
            <a:endParaRPr sz="1200"/>
          </a:p>
          <a:p>
            <a:pPr indent="-304800" lvl="0" marL="457200" rtl="0" algn="l">
              <a:spcBef>
                <a:spcPts val="0"/>
              </a:spcBef>
              <a:spcAft>
                <a:spcPts val="0"/>
              </a:spcAft>
              <a:buSzPts val="1200"/>
              <a:buChar char="◦"/>
            </a:pPr>
            <a:r>
              <a:rPr lang="en" sz="1200"/>
              <a:t>Observation:</a:t>
            </a:r>
            <a:endParaRPr sz="1200"/>
          </a:p>
          <a:p>
            <a:pPr indent="-304800" lvl="1" marL="914400" rtl="0" algn="l">
              <a:spcBef>
                <a:spcPts val="0"/>
              </a:spcBef>
              <a:spcAft>
                <a:spcPts val="0"/>
              </a:spcAft>
              <a:buSzPts val="1200"/>
              <a:buChar char="▫"/>
            </a:pPr>
            <a:r>
              <a:rPr lang="en" sz="1200"/>
              <a:t>Trained at max batch size causes instability in trained models where they failed to generalize.</a:t>
            </a:r>
            <a:endParaRPr sz="1200"/>
          </a:p>
          <a:p>
            <a:pPr indent="-304800" lvl="1" marL="914400" rtl="0" algn="l">
              <a:spcBef>
                <a:spcPts val="0"/>
              </a:spcBef>
              <a:spcAft>
                <a:spcPts val="0"/>
              </a:spcAft>
              <a:buSzPts val="1200"/>
              <a:buChar char="▫"/>
            </a:pPr>
            <a:r>
              <a:rPr lang="en" sz="1200"/>
              <a:t>Ideally, increasing complexity of a well-trained model should also increase its </a:t>
            </a:r>
            <a:r>
              <a:rPr lang="en" sz="1200"/>
              <a:t>performance</a:t>
            </a:r>
            <a:r>
              <a:rPr lang="en" sz="1200"/>
              <a:t> on the test dataset.</a:t>
            </a:r>
            <a:endParaRPr sz="1200"/>
          </a:p>
        </p:txBody>
      </p:sp>
      <p:pic>
        <p:nvPicPr>
          <p:cNvPr id="405" name="Google Shape;405;p59"/>
          <p:cNvPicPr preferRelativeResize="0"/>
          <p:nvPr/>
        </p:nvPicPr>
        <p:blipFill>
          <a:blip r:embed="rId3">
            <a:alphaModFix/>
          </a:blip>
          <a:stretch>
            <a:fillRect/>
          </a:stretch>
        </p:blipFill>
        <p:spPr>
          <a:xfrm>
            <a:off x="2617888" y="2512350"/>
            <a:ext cx="3953224" cy="2444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3 - Train Selected Models at Normalized Batch Size</a:t>
            </a:r>
            <a:endParaRPr/>
          </a:p>
        </p:txBody>
      </p:sp>
      <p:sp>
        <p:nvSpPr>
          <p:cNvPr id="411" name="Google Shape;411;p60"/>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Determine the performance of trained models when they are being trained for 200 epochs at a normalized batch size of 16 with a 100% dataset. </a:t>
            </a:r>
            <a:endParaRPr sz="1200"/>
          </a:p>
          <a:p>
            <a:pPr indent="-304800" lvl="0" marL="457200" rtl="0" algn="l">
              <a:spcBef>
                <a:spcPts val="0"/>
              </a:spcBef>
              <a:spcAft>
                <a:spcPts val="0"/>
              </a:spcAft>
              <a:buSzPts val="1200"/>
              <a:buChar char="◦"/>
            </a:pPr>
            <a:r>
              <a:rPr lang="en" sz="1200"/>
              <a:t>Observation:</a:t>
            </a:r>
            <a:endParaRPr sz="1200"/>
          </a:p>
          <a:p>
            <a:pPr indent="-304800" lvl="1" marL="914400" rtl="0" algn="l">
              <a:spcBef>
                <a:spcPts val="0"/>
              </a:spcBef>
              <a:spcAft>
                <a:spcPts val="0"/>
              </a:spcAft>
              <a:buSzPts val="1200"/>
              <a:buChar char="▫"/>
            </a:pPr>
            <a:r>
              <a:rPr lang="en" sz="1200"/>
              <a:t> Unlike the previous case, there is a positive </a:t>
            </a:r>
            <a:r>
              <a:rPr lang="en" sz="1200"/>
              <a:t>correlation</a:t>
            </a:r>
            <a:r>
              <a:rPr lang="en" sz="1200"/>
              <a:t> between model </a:t>
            </a:r>
            <a:r>
              <a:rPr lang="en" sz="1200"/>
              <a:t>complexity</a:t>
            </a:r>
            <a:r>
              <a:rPr lang="en" sz="1200"/>
              <a:t> and model performance on the test dataset. </a:t>
            </a:r>
            <a:endParaRPr sz="1200"/>
          </a:p>
          <a:p>
            <a:pPr indent="-304800" lvl="1" marL="914400" rtl="0" algn="l">
              <a:spcBef>
                <a:spcPts val="0"/>
              </a:spcBef>
              <a:spcAft>
                <a:spcPts val="0"/>
              </a:spcAft>
              <a:buSzPts val="1200"/>
              <a:buChar char="▫"/>
            </a:pPr>
            <a:r>
              <a:rPr lang="en" sz="1200"/>
              <a:t>Thus, we decide on a normalized batch size for further testing.</a:t>
            </a:r>
            <a:endParaRPr sz="1200"/>
          </a:p>
        </p:txBody>
      </p:sp>
      <p:pic>
        <p:nvPicPr>
          <p:cNvPr id="412" name="Google Shape;412;p60"/>
          <p:cNvPicPr preferRelativeResize="0"/>
          <p:nvPr/>
        </p:nvPicPr>
        <p:blipFill>
          <a:blip r:embed="rId3">
            <a:alphaModFix/>
          </a:blip>
          <a:stretch>
            <a:fillRect/>
          </a:stretch>
        </p:blipFill>
        <p:spPr>
          <a:xfrm>
            <a:off x="2523650" y="2395850"/>
            <a:ext cx="4401275" cy="2721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4 - Nano Model</a:t>
            </a:r>
            <a:endParaRPr/>
          </a:p>
        </p:txBody>
      </p:sp>
      <p:sp>
        <p:nvSpPr>
          <p:cNvPr id="418" name="Google Shape;418;p61"/>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Determine the </a:t>
            </a:r>
            <a:r>
              <a:rPr lang="en" sz="1200"/>
              <a:t>performance</a:t>
            </a:r>
            <a:r>
              <a:rPr lang="en" sz="1200"/>
              <a:t> of the nano model when it is being trained until completion at normalized batch size of 16 with various dataset sizes. </a:t>
            </a:r>
            <a:endParaRPr sz="1200"/>
          </a:p>
          <a:p>
            <a:pPr indent="-304800" lvl="0" marL="457200" rtl="0" algn="l">
              <a:spcBef>
                <a:spcPts val="0"/>
              </a:spcBef>
              <a:spcAft>
                <a:spcPts val="0"/>
              </a:spcAft>
              <a:buSzPts val="1200"/>
              <a:buChar char="◦"/>
            </a:pPr>
            <a:r>
              <a:rPr lang="en" sz="1200"/>
              <a:t>Observation</a:t>
            </a:r>
            <a:r>
              <a:rPr lang="en" sz="1200"/>
              <a:t>:</a:t>
            </a:r>
            <a:endParaRPr sz="1200"/>
          </a:p>
          <a:p>
            <a:pPr indent="-304800" lvl="1" marL="914400" rtl="0" algn="l">
              <a:spcBef>
                <a:spcPts val="0"/>
              </a:spcBef>
              <a:spcAft>
                <a:spcPts val="0"/>
              </a:spcAft>
              <a:buSzPts val="1200"/>
              <a:buChar char="▫"/>
            </a:pPr>
            <a:r>
              <a:rPr lang="en" sz="1200"/>
              <a:t>When we increase the size of dataset, the </a:t>
            </a:r>
            <a:r>
              <a:rPr lang="en" sz="1200"/>
              <a:t>performance</a:t>
            </a:r>
            <a:r>
              <a:rPr lang="en" sz="1200"/>
              <a:t> of the nano model on the test dataset fluctuate greatly. </a:t>
            </a:r>
            <a:endParaRPr sz="1200"/>
          </a:p>
          <a:p>
            <a:pPr indent="-304800" lvl="1" marL="914400" rtl="0" algn="l">
              <a:spcBef>
                <a:spcPts val="0"/>
              </a:spcBef>
              <a:spcAft>
                <a:spcPts val="0"/>
              </a:spcAft>
              <a:buSzPts val="1200"/>
              <a:buChar char="▫"/>
            </a:pPr>
            <a:r>
              <a:rPr lang="en" sz="1200"/>
              <a:t>This is a good </a:t>
            </a:r>
            <a:r>
              <a:rPr lang="en" sz="1200"/>
              <a:t>indication</a:t>
            </a:r>
            <a:r>
              <a:rPr lang="en" sz="1200"/>
              <a:t> that this model is too simple for our dataset.  </a:t>
            </a:r>
            <a:endParaRPr sz="1200"/>
          </a:p>
        </p:txBody>
      </p:sp>
      <p:pic>
        <p:nvPicPr>
          <p:cNvPr id="419" name="Google Shape;419;p61"/>
          <p:cNvPicPr preferRelativeResize="0"/>
          <p:nvPr/>
        </p:nvPicPr>
        <p:blipFill>
          <a:blip r:embed="rId3">
            <a:alphaModFix/>
          </a:blip>
          <a:stretch>
            <a:fillRect/>
          </a:stretch>
        </p:blipFill>
        <p:spPr>
          <a:xfrm>
            <a:off x="2565888" y="2457275"/>
            <a:ext cx="4057174" cy="250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Approximate bitwise xor operation.</a:t>
            </a:r>
            <a:endParaRPr/>
          </a:p>
        </p:txBody>
      </p:sp>
      <p:sp>
        <p:nvSpPr>
          <p:cNvPr id="106" name="Google Shape;106;p17"/>
          <p:cNvSpPr txBox="1"/>
          <p:nvPr>
            <p:ph idx="1" type="body"/>
          </p:nvPr>
        </p:nvSpPr>
        <p:spPr>
          <a:xfrm>
            <a:off x="1165500" y="1086800"/>
            <a:ext cx="73602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2000"/>
              <a:t>Goal: Train a neural network to estimate outputs of a bitwise xor operation given two single-digit of 0 or 1.</a:t>
            </a:r>
            <a:r>
              <a:rPr lang="en" sz="1500"/>
              <a:t> </a:t>
            </a:r>
            <a:endParaRPr sz="1500"/>
          </a:p>
        </p:txBody>
      </p:sp>
      <p:graphicFrame>
        <p:nvGraphicFramePr>
          <p:cNvPr id="107" name="Google Shape;107;p17"/>
          <p:cNvGraphicFramePr/>
          <p:nvPr/>
        </p:nvGraphicFramePr>
        <p:xfrm>
          <a:off x="1748925" y="2249475"/>
          <a:ext cx="3000000" cy="3000000"/>
        </p:xfrm>
        <a:graphic>
          <a:graphicData uri="http://schemas.openxmlformats.org/drawingml/2006/table">
            <a:tbl>
              <a:tblPr>
                <a:noFill/>
                <a:tableStyleId>{9A8A329F-B08E-4419-BFCD-2DABD453E54C}</a:tableStyleId>
              </a:tblPr>
              <a:tblGrid>
                <a:gridCol w="1574275"/>
                <a:gridCol w="1594475"/>
                <a:gridCol w="3105825"/>
              </a:tblGrid>
              <a:tr h="381000">
                <a:tc gridSpan="2">
                  <a:txBody>
                    <a:bodyPr/>
                    <a:lstStyle/>
                    <a:p>
                      <a:pPr indent="0" lvl="0" marL="0" rtl="0" algn="ctr">
                        <a:spcBef>
                          <a:spcPts val="0"/>
                        </a:spcBef>
                        <a:spcAft>
                          <a:spcPts val="0"/>
                        </a:spcAft>
                        <a:buNone/>
                      </a:pPr>
                      <a:r>
                        <a:rPr b="1" lang="en" u="sng">
                          <a:solidFill>
                            <a:srgbClr val="FFFFFF"/>
                          </a:solidFill>
                        </a:rPr>
                        <a:t>Inputs</a:t>
                      </a:r>
                      <a:endParaRPr b="1" u="sng">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u="sng">
                          <a:solidFill>
                            <a:srgbClr val="FFFFFF"/>
                          </a:solidFill>
                        </a:rPr>
                        <a:t>Output</a:t>
                      </a:r>
                      <a:endParaRPr b="1" u="sng">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b="1" i="1" lang="en">
                          <a:solidFill>
                            <a:srgbClr val="FFFFFF"/>
                          </a:solidFill>
                        </a:rPr>
                        <a:t>x</a:t>
                      </a:r>
                      <a:r>
                        <a:rPr b="1" baseline="-25000" i="1" lang="en">
                          <a:solidFill>
                            <a:srgbClr val="FFFFFF"/>
                          </a:solidFill>
                        </a:rPr>
                        <a:t>1</a:t>
                      </a:r>
                      <a:endParaRPr b="1" baseline="-25000" i="1">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i="1" lang="en">
                          <a:solidFill>
                            <a:srgbClr val="FFFFFF"/>
                          </a:solidFill>
                        </a:rPr>
                        <a:t>x</a:t>
                      </a:r>
                      <a:r>
                        <a:rPr b="1" baseline="-25000" i="1" lang="en">
                          <a:solidFill>
                            <a:srgbClr val="FFFFFF"/>
                          </a:solidFill>
                        </a:rPr>
                        <a:t>2</a:t>
                      </a:r>
                      <a:endParaRPr b="1" baseline="-25000" i="1">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i="1" lang="en">
                          <a:solidFill>
                            <a:srgbClr val="FFFFFF"/>
                          </a:solidFill>
                        </a:rPr>
                        <a:t>y</a:t>
                      </a:r>
                      <a:endParaRPr b="1" i="1">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0</a:t>
                      </a:r>
                      <a:endParaRPr>
                        <a:solidFill>
                          <a:srgbClr val="FFFFFF"/>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4 - Small Model</a:t>
            </a:r>
            <a:endParaRPr/>
          </a:p>
        </p:txBody>
      </p:sp>
      <p:sp>
        <p:nvSpPr>
          <p:cNvPr id="425" name="Google Shape;425;p62"/>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Determine the performance of the small model when it is being trained until completion at normalized batch size of 16 with various dataset sizes. </a:t>
            </a:r>
            <a:endParaRPr sz="1200"/>
          </a:p>
          <a:p>
            <a:pPr indent="-304800" lvl="0" marL="457200" rtl="0" algn="l">
              <a:spcBef>
                <a:spcPts val="0"/>
              </a:spcBef>
              <a:spcAft>
                <a:spcPts val="0"/>
              </a:spcAft>
              <a:buSzPts val="1200"/>
              <a:buChar char="◦"/>
            </a:pPr>
            <a:r>
              <a:rPr lang="en" sz="1200"/>
              <a:t>Observation:</a:t>
            </a:r>
            <a:endParaRPr sz="1200"/>
          </a:p>
          <a:p>
            <a:pPr indent="-304800" lvl="1" marL="914400" rtl="0" algn="l">
              <a:spcBef>
                <a:spcPts val="0"/>
              </a:spcBef>
              <a:spcAft>
                <a:spcPts val="0"/>
              </a:spcAft>
              <a:buSzPts val="1200"/>
              <a:buChar char="▫"/>
            </a:pPr>
            <a:r>
              <a:rPr lang="en" sz="1200"/>
              <a:t>The small model </a:t>
            </a:r>
            <a:r>
              <a:rPr lang="en" sz="1200"/>
              <a:t>performance</a:t>
            </a:r>
            <a:r>
              <a:rPr lang="en" sz="1200"/>
              <a:t> better as we increase the size of the </a:t>
            </a:r>
            <a:r>
              <a:rPr lang="en" sz="1200"/>
              <a:t>dataset which is a good indication that such model is suited for our dataset. </a:t>
            </a:r>
            <a:endParaRPr sz="1200"/>
          </a:p>
        </p:txBody>
      </p:sp>
      <p:pic>
        <p:nvPicPr>
          <p:cNvPr id="426" name="Google Shape;426;p62"/>
          <p:cNvPicPr preferRelativeResize="0"/>
          <p:nvPr/>
        </p:nvPicPr>
        <p:blipFill>
          <a:blip r:embed="rId3">
            <a:alphaModFix/>
          </a:blip>
          <a:stretch>
            <a:fillRect/>
          </a:stretch>
        </p:blipFill>
        <p:spPr>
          <a:xfrm>
            <a:off x="2503212" y="2339625"/>
            <a:ext cx="4137575" cy="2558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4 - Medium Model</a:t>
            </a:r>
            <a:endParaRPr/>
          </a:p>
        </p:txBody>
      </p:sp>
      <p:sp>
        <p:nvSpPr>
          <p:cNvPr id="432" name="Google Shape;432;p63"/>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Determine the performance of the medium model when it is being trained until completion at normalized batch size of 16 with various dataset sizes. </a:t>
            </a:r>
            <a:endParaRPr sz="1200"/>
          </a:p>
          <a:p>
            <a:pPr indent="-304800" lvl="0" marL="457200" rtl="0" algn="l">
              <a:spcBef>
                <a:spcPts val="0"/>
              </a:spcBef>
              <a:spcAft>
                <a:spcPts val="0"/>
              </a:spcAft>
              <a:buSzPts val="1200"/>
              <a:buChar char="◦"/>
            </a:pPr>
            <a:r>
              <a:rPr lang="en" sz="1200"/>
              <a:t>Observation:</a:t>
            </a:r>
            <a:endParaRPr sz="1200"/>
          </a:p>
          <a:p>
            <a:pPr indent="-304800" lvl="1" marL="914400" rtl="0" algn="l">
              <a:spcBef>
                <a:spcPts val="0"/>
              </a:spcBef>
              <a:spcAft>
                <a:spcPts val="0"/>
              </a:spcAft>
              <a:buSzPts val="1200"/>
              <a:buChar char="▫"/>
            </a:pPr>
            <a:r>
              <a:rPr lang="en" sz="1200"/>
              <a:t>The medium model performance fluctuate on both validation and test datasets as we increase the size of the dataset.</a:t>
            </a:r>
            <a:endParaRPr sz="1200"/>
          </a:p>
          <a:p>
            <a:pPr indent="-304800" lvl="1" marL="914400" rtl="0" algn="l">
              <a:spcBef>
                <a:spcPts val="0"/>
              </a:spcBef>
              <a:spcAft>
                <a:spcPts val="0"/>
              </a:spcAft>
              <a:buSzPts val="1200"/>
              <a:buChar char="▫"/>
            </a:pPr>
            <a:r>
              <a:rPr lang="en" sz="1200"/>
              <a:t>This could indicate that our dataset is too small and thus, this model is unable to generalize well when it observe such a small dataset. </a:t>
            </a:r>
            <a:endParaRPr sz="1200"/>
          </a:p>
        </p:txBody>
      </p:sp>
      <p:pic>
        <p:nvPicPr>
          <p:cNvPr id="433" name="Google Shape;433;p63"/>
          <p:cNvPicPr preferRelativeResize="0"/>
          <p:nvPr/>
        </p:nvPicPr>
        <p:blipFill>
          <a:blip r:embed="rId3">
            <a:alphaModFix/>
          </a:blip>
          <a:stretch>
            <a:fillRect/>
          </a:stretch>
        </p:blipFill>
        <p:spPr>
          <a:xfrm>
            <a:off x="2507061" y="2488475"/>
            <a:ext cx="4129875" cy="2553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Detection Demonstrations</a:t>
            </a:r>
            <a:endParaRPr/>
          </a:p>
        </p:txBody>
      </p:sp>
      <p:sp>
        <p:nvSpPr>
          <p:cNvPr id="439" name="Google Shape;439;p64"/>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Source: </a:t>
            </a:r>
            <a:r>
              <a:rPr lang="en" sz="1500">
                <a:solidFill>
                  <a:schemeClr val="lt2"/>
                </a:solidFill>
              </a:rPr>
              <a:t>test.mp4 </a:t>
            </a:r>
            <a:endParaRPr sz="1500">
              <a:solidFill>
                <a:schemeClr val="lt2"/>
              </a:solidFill>
            </a:endParaRPr>
          </a:p>
          <a:p>
            <a:pPr indent="-323850" lvl="1" marL="914400" rtl="0" algn="l">
              <a:spcBef>
                <a:spcPts val="0"/>
              </a:spcBef>
              <a:spcAft>
                <a:spcPts val="0"/>
              </a:spcAft>
              <a:buSzPts val="1500"/>
              <a:buChar char="▫"/>
            </a:pPr>
            <a:r>
              <a:rPr lang="en" sz="1500" u="sng">
                <a:solidFill>
                  <a:schemeClr val="accent1"/>
                </a:solidFill>
                <a:hlinkClick r:id="rId3">
                  <a:extLst>
                    <a:ext uri="{A12FA001-AC4F-418D-AE19-62706E023703}">
                      <ahyp:hlinkClr val="tx"/>
                    </a:ext>
                  </a:extLst>
                </a:hlinkClick>
              </a:rPr>
              <a:t>Tom &amp; Jerry | Best Buddies 🐭🐱🐶 | Classic Cartoon Compilation | WB Kids</a:t>
            </a:r>
            <a:endParaRPr sz="1500"/>
          </a:p>
          <a:p>
            <a:pPr indent="-323850" lvl="0" marL="457200" rtl="0" algn="l">
              <a:spcBef>
                <a:spcPts val="0"/>
              </a:spcBef>
              <a:spcAft>
                <a:spcPts val="0"/>
              </a:spcAft>
              <a:buSzPts val="1500"/>
              <a:buChar char="◦"/>
            </a:pPr>
            <a:r>
              <a:rPr lang="en" sz="1500"/>
              <a:t>Playlist: </a:t>
            </a:r>
            <a:r>
              <a:rPr lang="en" sz="1500" u="sng">
                <a:solidFill>
                  <a:schemeClr val="hlink"/>
                </a:solidFill>
                <a:hlinkClick r:id="rId4"/>
              </a:rPr>
              <a:t>Detection Demo Videos</a:t>
            </a:r>
            <a:endParaRPr sz="1500"/>
          </a:p>
        </p:txBody>
      </p:sp>
      <p:pic>
        <p:nvPicPr>
          <p:cNvPr id="440" name="Google Shape;440;p64" title="Yolov5s_Test.m4v">
            <a:hlinkClick r:id="rId5"/>
          </p:cNvPr>
          <p:cNvPicPr preferRelativeResize="0"/>
          <p:nvPr/>
        </p:nvPicPr>
        <p:blipFill>
          <a:blip r:embed="rId6">
            <a:alphaModFix/>
          </a:blip>
          <a:stretch>
            <a:fillRect/>
          </a:stretch>
        </p:blipFill>
        <p:spPr>
          <a:xfrm>
            <a:off x="2634538" y="2203575"/>
            <a:ext cx="3919925" cy="293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446" name="Google Shape;446;p65"/>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Source Code: </a:t>
            </a:r>
            <a:r>
              <a:rPr lang="en" sz="1200" u="sng">
                <a:solidFill>
                  <a:schemeClr val="hlink"/>
                </a:solidFill>
                <a:hlinkClick r:id="rId3"/>
              </a:rPr>
              <a:t>https://github.com/sotheanith/Real-Time-Animated-Characters-Detection-and-Recognition-with-YOLOv5</a:t>
            </a:r>
            <a:endParaRPr sz="1200"/>
          </a:p>
          <a:p>
            <a:pPr indent="-304800" lvl="0" marL="457200" rtl="0" algn="l">
              <a:spcBef>
                <a:spcPts val="0"/>
              </a:spcBef>
              <a:spcAft>
                <a:spcPts val="0"/>
              </a:spcAft>
              <a:buSzPts val="1200"/>
              <a:buChar char="◦"/>
            </a:pPr>
            <a:r>
              <a:rPr lang="en" sz="1200"/>
              <a:t>YOLOv5: </a:t>
            </a:r>
            <a:r>
              <a:rPr lang="en" sz="1200" u="sng">
                <a:solidFill>
                  <a:schemeClr val="hlink"/>
                </a:solidFill>
                <a:hlinkClick r:id="rId4"/>
              </a:rPr>
              <a:t>https://github.com/ultralytics/yolov5</a:t>
            </a:r>
            <a:endParaRPr sz="1200"/>
          </a:p>
          <a:p>
            <a:pPr indent="-304800" lvl="0" marL="457200" rtl="0" algn="l">
              <a:spcBef>
                <a:spcPts val="0"/>
              </a:spcBef>
              <a:spcAft>
                <a:spcPts val="0"/>
              </a:spcAft>
              <a:buSzPts val="1200"/>
              <a:buChar char="◦"/>
            </a:pPr>
            <a:r>
              <a:rPr lang="en" sz="1200"/>
              <a:t>Detection Demo Videos: </a:t>
            </a:r>
            <a:r>
              <a:rPr lang="en" sz="1200" u="sng">
                <a:solidFill>
                  <a:schemeClr val="hlink"/>
                </a:solidFill>
                <a:hlinkClick r:id="rId5"/>
              </a:rPr>
              <a:t>https://drive.google.com/drive/folders/1lrzEbeN1YUsLuAcWPxh-CivSbFcn73Ns?usp=sharing</a:t>
            </a:r>
            <a:endParaRPr sz="1200"/>
          </a:p>
          <a:p>
            <a:pPr indent="-304800" lvl="0" marL="457200" rtl="0" algn="l">
              <a:spcBef>
                <a:spcPts val="0"/>
              </a:spcBef>
              <a:spcAft>
                <a:spcPts val="0"/>
              </a:spcAft>
              <a:buSzPts val="1200"/>
              <a:buChar char="◦"/>
            </a:pPr>
            <a:r>
              <a:rPr lang="en" sz="1200"/>
              <a:t>Train Video: </a:t>
            </a:r>
            <a:r>
              <a:rPr lang="en" sz="1200" u="sng">
                <a:solidFill>
                  <a:schemeClr val="hlink"/>
                </a:solidFill>
                <a:hlinkClick r:id="rId6"/>
              </a:rPr>
              <a:t>https://youtu.be/rilFfbm7j8k</a:t>
            </a:r>
            <a:endParaRPr sz="1200"/>
          </a:p>
          <a:p>
            <a:pPr indent="-304800" lvl="0" marL="457200" rtl="0" algn="l">
              <a:spcBef>
                <a:spcPts val="0"/>
              </a:spcBef>
              <a:spcAft>
                <a:spcPts val="0"/>
              </a:spcAft>
              <a:buSzPts val="1200"/>
              <a:buChar char="◦"/>
            </a:pPr>
            <a:r>
              <a:rPr lang="en" sz="1200"/>
              <a:t>Test Video: </a:t>
            </a:r>
            <a:r>
              <a:rPr lang="en" sz="1200" u="sng">
                <a:solidFill>
                  <a:schemeClr val="hlink"/>
                </a:solidFill>
                <a:hlinkClick r:id="rId7"/>
              </a:rPr>
              <a:t>https://youtu.be/cqyziA30whE</a:t>
            </a:r>
            <a:endParaRPr sz="1200"/>
          </a:p>
          <a:p>
            <a:pPr indent="-304800" lvl="0" marL="457200" rtl="0" algn="l">
              <a:spcBef>
                <a:spcPts val="0"/>
              </a:spcBef>
              <a:spcAft>
                <a:spcPts val="0"/>
              </a:spcAft>
              <a:buSzPts val="1200"/>
              <a:buChar char="◦"/>
            </a:pPr>
            <a:r>
              <a:rPr lang="en" sz="1200"/>
              <a:t>Annotation</a:t>
            </a:r>
            <a:r>
              <a:rPr lang="en" sz="1200"/>
              <a:t> Tools: </a:t>
            </a:r>
            <a:r>
              <a:rPr lang="en" sz="1200" u="sng">
                <a:solidFill>
                  <a:schemeClr val="hlink"/>
                </a:solidFill>
                <a:hlinkClick r:id="rId8"/>
              </a:rPr>
              <a:t>https://roboflow.com/</a:t>
            </a:r>
            <a:endParaRPr sz="1200"/>
          </a:p>
          <a:p>
            <a:pPr indent="-304800" lvl="0" marL="457200" rtl="0" algn="l">
              <a:spcBef>
                <a:spcPts val="0"/>
              </a:spcBef>
              <a:spcAft>
                <a:spcPts val="0"/>
              </a:spcAft>
              <a:buSzPts val="1200"/>
              <a:buChar char="◦"/>
            </a:pPr>
            <a:r>
              <a:rPr lang="en" sz="1200"/>
              <a:t>640p Dataset: </a:t>
            </a:r>
            <a:r>
              <a:rPr lang="en" sz="1200" u="sng">
                <a:solidFill>
                  <a:schemeClr val="hlink"/>
                </a:solidFill>
                <a:hlinkClick r:id="rId9"/>
              </a:rPr>
              <a:t>https://mega.nz/file/z3YCWBYC#n6Klmpr3XB6ula_WOSriem5W0gnNgEZk3tZBVm5wDQ8</a:t>
            </a:r>
            <a:endParaRPr sz="1200"/>
          </a:p>
          <a:p>
            <a:pPr indent="-304800" lvl="0" marL="457200" rtl="0" algn="l">
              <a:spcBef>
                <a:spcPts val="0"/>
              </a:spcBef>
              <a:spcAft>
                <a:spcPts val="0"/>
              </a:spcAft>
              <a:buSzPts val="1200"/>
              <a:buChar char="◦"/>
            </a:pPr>
            <a:r>
              <a:rPr lang="en" sz="1200"/>
              <a:t>1280p Dataset: </a:t>
            </a:r>
            <a:r>
              <a:rPr lang="en" sz="1200" u="sng">
                <a:solidFill>
                  <a:schemeClr val="hlink"/>
                </a:solidFill>
                <a:hlinkClick r:id="rId10"/>
              </a:rPr>
              <a:t>https://mega.nz/file/uyAwFZaK#9lZAk6_Pn0W9yB40KlfZx7e5WjYgTjdzIVogt6qv1jA</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52" name="Google Shape;452;p66"/>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276225" lvl="0" marL="457200" rtl="0" algn="l">
              <a:lnSpc>
                <a:spcPct val="115000"/>
              </a:lnSpc>
              <a:spcBef>
                <a:spcPts val="1200"/>
              </a:spcBef>
              <a:spcAft>
                <a:spcPts val="0"/>
              </a:spcAft>
              <a:buClr>
                <a:schemeClr val="lt1"/>
              </a:buClr>
              <a:buSzPts val="750"/>
              <a:buChar char="◦"/>
            </a:pPr>
            <a:r>
              <a:rPr lang="en" sz="750">
                <a:solidFill>
                  <a:schemeClr val="lt1"/>
                </a:solidFill>
                <a:latin typeface="Arial"/>
                <a:ea typeface="Arial"/>
                <a:cs typeface="Arial"/>
                <a:sym typeface="Arial"/>
              </a:rPr>
              <a:t>F. Lau, “Speed/accuracy trade-offs for modern convolutional object detectors,” </a:t>
            </a:r>
            <a:r>
              <a:rPr i="1" lang="en" sz="750">
                <a:solidFill>
                  <a:schemeClr val="lt1"/>
                </a:solidFill>
                <a:latin typeface="Arial"/>
                <a:ea typeface="Arial"/>
                <a:cs typeface="Arial"/>
                <a:sym typeface="Arial"/>
              </a:rPr>
              <a:t>Medium</a:t>
            </a:r>
            <a:r>
              <a:rPr lang="en" sz="750">
                <a:solidFill>
                  <a:schemeClr val="lt1"/>
                </a:solidFill>
                <a:latin typeface="Arial"/>
                <a:ea typeface="Arial"/>
                <a:cs typeface="Arial"/>
                <a:sym typeface="Arial"/>
              </a:rPr>
              <a:t>, 09-Mar-2017. [Online]. Available: https://medium.com/@phelixlau/speed-accuracy-trade-offs-for-modern-convolutional-object-detectors-bbad4e4e0718.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G. Jocher, “ultralytics/yolov5: v6.0 - YOLOv5n 'Nano' models, Roboflow integration, TensorFlow export, OpenCV DNN support”. Zenodo, Oct. 12, 2021. doi: 10.5281/zenodo.5563715.</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H. M. K., “Backpropagation step by step,” </a:t>
            </a:r>
            <a:r>
              <a:rPr i="1" lang="en" sz="750">
                <a:solidFill>
                  <a:schemeClr val="lt1"/>
                </a:solidFill>
                <a:latin typeface="Arial"/>
                <a:ea typeface="Arial"/>
                <a:cs typeface="Arial"/>
                <a:sym typeface="Arial"/>
              </a:rPr>
              <a:t>HMKCode</a:t>
            </a:r>
            <a:r>
              <a:rPr lang="en" sz="750">
                <a:solidFill>
                  <a:schemeClr val="lt1"/>
                </a:solidFill>
                <a:latin typeface="Arial"/>
                <a:ea typeface="Arial"/>
                <a:cs typeface="Arial"/>
                <a:sym typeface="Arial"/>
              </a:rPr>
              <a:t>, 03-Nov-2019. [Online]. Available: https://hmkcode.com/ai/backpropagation-step-by-step/.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J. Redmon and A. Farhadi, “Yolo9000: Better, faster, stronger,” </a:t>
            </a:r>
            <a:r>
              <a:rPr i="1" lang="en" sz="750">
                <a:solidFill>
                  <a:schemeClr val="lt1"/>
                </a:solidFill>
                <a:latin typeface="Arial"/>
                <a:ea typeface="Arial"/>
                <a:cs typeface="Arial"/>
                <a:sym typeface="Arial"/>
              </a:rPr>
              <a:t>arXiv.org</a:t>
            </a:r>
            <a:r>
              <a:rPr lang="en" sz="750">
                <a:solidFill>
                  <a:schemeClr val="lt1"/>
                </a:solidFill>
                <a:latin typeface="Arial"/>
                <a:ea typeface="Arial"/>
                <a:cs typeface="Arial"/>
                <a:sym typeface="Arial"/>
              </a:rPr>
              <a:t>, 25-Dec-2016. [Online]. Available: https://arxiv.org/abs/1612.08242.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J. Redmon and A. Farhadi, “Yolov3: An incremental improvement,” </a:t>
            </a:r>
            <a:r>
              <a:rPr i="1" lang="en" sz="750">
                <a:solidFill>
                  <a:schemeClr val="lt1"/>
                </a:solidFill>
                <a:latin typeface="Arial"/>
                <a:ea typeface="Arial"/>
                <a:cs typeface="Arial"/>
                <a:sym typeface="Arial"/>
              </a:rPr>
              <a:t>arXiv.org</a:t>
            </a:r>
            <a:r>
              <a:rPr lang="en" sz="750">
                <a:solidFill>
                  <a:schemeClr val="lt1"/>
                </a:solidFill>
                <a:latin typeface="Arial"/>
                <a:ea typeface="Arial"/>
                <a:cs typeface="Arial"/>
                <a:sym typeface="Arial"/>
              </a:rPr>
              <a:t>, 08-Apr-2018. [Online]. Available: https://arxiv.org/abs/1804.02767.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J. Redmon, S. Divvala, R. Girshick, and A. Farhadi, “You only look once: Unified, real-time object detection,” </a:t>
            </a:r>
            <a:r>
              <a:rPr i="1" lang="en" sz="750">
                <a:solidFill>
                  <a:schemeClr val="lt1"/>
                </a:solidFill>
                <a:latin typeface="Arial"/>
                <a:ea typeface="Arial"/>
                <a:cs typeface="Arial"/>
                <a:sym typeface="Arial"/>
              </a:rPr>
              <a:t>arXiv.org</a:t>
            </a:r>
            <a:r>
              <a:rPr lang="en" sz="750">
                <a:solidFill>
                  <a:schemeClr val="lt1"/>
                </a:solidFill>
                <a:latin typeface="Arial"/>
                <a:ea typeface="Arial"/>
                <a:cs typeface="Arial"/>
                <a:sym typeface="Arial"/>
              </a:rPr>
              <a:t>, 09-May-2016. [Online]. Available: https://arxiv.org/abs/1506.02640.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R. Grosse, “CSC321 lecture 4: Learning a ... - university of toronto,” </a:t>
            </a:r>
            <a:r>
              <a:rPr i="1" lang="en" sz="750">
                <a:solidFill>
                  <a:schemeClr val="lt1"/>
                </a:solidFill>
                <a:latin typeface="Arial"/>
                <a:ea typeface="Arial"/>
                <a:cs typeface="Arial"/>
                <a:sym typeface="Arial"/>
              </a:rPr>
              <a:t>Computer Science University of Toronto</a:t>
            </a:r>
            <a:r>
              <a:rPr lang="en" sz="750">
                <a:solidFill>
                  <a:schemeClr val="lt1"/>
                </a:solidFill>
                <a:latin typeface="Arial"/>
                <a:ea typeface="Arial"/>
                <a:cs typeface="Arial"/>
                <a:sym typeface="Arial"/>
              </a:rPr>
              <a:t>. [Online]. Available: http://www.cs.toronto.edu/~rgrosse/courses/csc321_2017/slides/lec4.pdf.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S. An, “Convolutional Neural Networks,” </a:t>
            </a:r>
            <a:r>
              <a:rPr i="1" lang="en" sz="750">
                <a:solidFill>
                  <a:schemeClr val="lt1"/>
                </a:solidFill>
                <a:latin typeface="Arial"/>
                <a:ea typeface="Arial"/>
                <a:cs typeface="Arial"/>
                <a:sym typeface="Arial"/>
              </a:rPr>
              <a:t>Sungtae's awesome homepage</a:t>
            </a:r>
            <a:r>
              <a:rPr lang="en" sz="750">
                <a:solidFill>
                  <a:schemeClr val="lt1"/>
                </a:solidFill>
                <a:latin typeface="Arial"/>
                <a:ea typeface="Arial"/>
                <a:cs typeface="Arial"/>
                <a:sym typeface="Arial"/>
              </a:rPr>
              <a:t>, 09-Oct-2017. [Online]. Available: https://www.cc.gatech.edu/~san37/post/dlhc-cnn/.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S. Ganesh, “What's the role of weights and bias in a neural network?,” </a:t>
            </a:r>
            <a:r>
              <a:rPr i="1" lang="en" sz="750">
                <a:solidFill>
                  <a:schemeClr val="lt1"/>
                </a:solidFill>
                <a:latin typeface="Arial"/>
                <a:ea typeface="Arial"/>
                <a:cs typeface="Arial"/>
                <a:sym typeface="Arial"/>
              </a:rPr>
              <a:t>Medium</a:t>
            </a:r>
            <a:r>
              <a:rPr lang="en" sz="750">
                <a:solidFill>
                  <a:schemeClr val="lt1"/>
                </a:solidFill>
                <a:latin typeface="Arial"/>
                <a:ea typeface="Arial"/>
                <a:cs typeface="Arial"/>
                <a:sym typeface="Arial"/>
              </a:rPr>
              <a:t>, 30-Jul-2020. [Online]. Available: https://towardsdatascience.com/whats-the-role-of-weights-and-bias-in-a-neural-network-4cf7e9888a0f?gi=e0eb90752e82.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S. K, “Non-maximum suppression (NMS),” </a:t>
            </a:r>
            <a:r>
              <a:rPr i="1" lang="en" sz="750">
                <a:solidFill>
                  <a:schemeClr val="lt1"/>
                </a:solidFill>
                <a:latin typeface="Arial"/>
                <a:ea typeface="Arial"/>
                <a:cs typeface="Arial"/>
                <a:sym typeface="Arial"/>
              </a:rPr>
              <a:t>Medium</a:t>
            </a:r>
            <a:r>
              <a:rPr lang="en" sz="750">
                <a:solidFill>
                  <a:schemeClr val="lt1"/>
                </a:solidFill>
                <a:latin typeface="Arial"/>
                <a:ea typeface="Arial"/>
                <a:cs typeface="Arial"/>
                <a:sym typeface="Arial"/>
              </a:rPr>
              <a:t>, 01-Oct-2019. [Online]. Available: https://towardsdatascience.com/non-maximum-suppression-nms-93ce178e177c.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S. R. Das, K. Mokashi, and R. Culkin, “Are markets truly efficient? experiments using deep learning algorithms for market movement prediction,” </a:t>
            </a:r>
            <a:r>
              <a:rPr i="1" lang="en" sz="750">
                <a:solidFill>
                  <a:schemeClr val="lt1"/>
                </a:solidFill>
                <a:latin typeface="Arial"/>
                <a:ea typeface="Arial"/>
                <a:cs typeface="Arial"/>
                <a:sym typeface="Arial"/>
              </a:rPr>
              <a:t>MDPI</a:t>
            </a:r>
            <a:r>
              <a:rPr lang="en" sz="750">
                <a:solidFill>
                  <a:schemeClr val="lt1"/>
                </a:solidFill>
                <a:latin typeface="Arial"/>
                <a:ea typeface="Arial"/>
                <a:cs typeface="Arial"/>
                <a:sym typeface="Arial"/>
              </a:rPr>
              <a:t>, 13-Sep-2018. [Online]. Available: https://www.mdpi.com/1999-4893/11/9/138.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S. Raschka, “Gradient descent and stochastic gradient descent,” </a:t>
            </a:r>
            <a:r>
              <a:rPr i="1" lang="en" sz="750">
                <a:solidFill>
                  <a:schemeClr val="lt1"/>
                </a:solidFill>
                <a:latin typeface="Arial"/>
                <a:ea typeface="Arial"/>
                <a:cs typeface="Arial"/>
                <a:sym typeface="Arial"/>
              </a:rPr>
              <a:t>Gradient Descent and Stochastic Gradient Descent - mlxtend</a:t>
            </a:r>
            <a:r>
              <a:rPr lang="en" sz="750">
                <a:solidFill>
                  <a:schemeClr val="lt1"/>
                </a:solidFill>
                <a:latin typeface="Arial"/>
                <a:ea typeface="Arial"/>
                <a:cs typeface="Arial"/>
                <a:sym typeface="Arial"/>
              </a:rPr>
              <a:t>. [Online]. Available: http://rasbt.github.io/mlxtend/user_guide/general_concepts/gradient-optimization/.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S. Yohanandan, “Map (mean average precision) might confuse you!,” </a:t>
            </a:r>
            <a:r>
              <a:rPr i="1" lang="en" sz="750">
                <a:solidFill>
                  <a:schemeClr val="lt1"/>
                </a:solidFill>
                <a:latin typeface="Arial"/>
                <a:ea typeface="Arial"/>
                <a:cs typeface="Arial"/>
                <a:sym typeface="Arial"/>
              </a:rPr>
              <a:t>Medium</a:t>
            </a:r>
            <a:r>
              <a:rPr lang="en" sz="750">
                <a:solidFill>
                  <a:schemeClr val="lt1"/>
                </a:solidFill>
                <a:latin typeface="Arial"/>
                <a:ea typeface="Arial"/>
                <a:cs typeface="Arial"/>
                <a:sym typeface="Arial"/>
              </a:rPr>
              <a:t>, 09-Jun-2020. [Online]. Available: https://towardsdatascience.com/map-mean-average-precision-might-confuse-you-5956f1bfa9e2. [Accessed: 21-Nov-2021].</a:t>
            </a:r>
            <a:endParaRPr sz="750">
              <a:solidFill>
                <a:schemeClr val="lt1"/>
              </a:solidFill>
              <a:latin typeface="Arial"/>
              <a:ea typeface="Arial"/>
              <a:cs typeface="Arial"/>
              <a:sym typeface="Arial"/>
            </a:endParaRPr>
          </a:p>
          <a:p>
            <a:pPr indent="-276225" lvl="0" marL="457200" rtl="0" algn="l">
              <a:lnSpc>
                <a:spcPct val="115000"/>
              </a:lnSpc>
              <a:spcBef>
                <a:spcPts val="0"/>
              </a:spcBef>
              <a:spcAft>
                <a:spcPts val="0"/>
              </a:spcAft>
              <a:buClr>
                <a:schemeClr val="lt1"/>
              </a:buClr>
              <a:buSzPts val="750"/>
              <a:buChar char="◦"/>
            </a:pPr>
            <a:r>
              <a:rPr lang="en" sz="750">
                <a:solidFill>
                  <a:schemeClr val="lt1"/>
                </a:solidFill>
                <a:latin typeface="Arial"/>
                <a:ea typeface="Arial"/>
                <a:cs typeface="Arial"/>
                <a:sym typeface="Arial"/>
              </a:rPr>
              <a:t>U. Almog, “Yolo V3 explained,” </a:t>
            </a:r>
            <a:r>
              <a:rPr i="1" lang="en" sz="750">
                <a:solidFill>
                  <a:schemeClr val="lt1"/>
                </a:solidFill>
                <a:latin typeface="Arial"/>
                <a:ea typeface="Arial"/>
                <a:cs typeface="Arial"/>
                <a:sym typeface="Arial"/>
              </a:rPr>
              <a:t>Medium</a:t>
            </a:r>
            <a:r>
              <a:rPr lang="en" sz="750">
                <a:solidFill>
                  <a:schemeClr val="lt1"/>
                </a:solidFill>
                <a:latin typeface="Arial"/>
                <a:ea typeface="Arial"/>
                <a:cs typeface="Arial"/>
                <a:sym typeface="Arial"/>
              </a:rPr>
              <a:t>, 09-Oct-2020. [Online]. Available: https://towardsdatascience.com/yolo-v3-explained-ff5b850390f. [Accessed: 21-Nov-2021]. </a:t>
            </a:r>
            <a:endParaRPr sz="75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Considerations</a:t>
            </a:r>
            <a:endParaRPr/>
          </a:p>
        </p:txBody>
      </p:sp>
      <p:sp>
        <p:nvSpPr>
          <p:cNvPr id="113" name="Google Shape;113;p18"/>
          <p:cNvSpPr txBox="1"/>
          <p:nvPr>
            <p:ph idx="1" type="body"/>
          </p:nvPr>
        </p:nvSpPr>
        <p:spPr>
          <a:xfrm>
            <a:off x="1165473" y="972774"/>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What are inputs and outputs?</a:t>
            </a:r>
            <a:endParaRPr sz="1500"/>
          </a:p>
          <a:p>
            <a:pPr indent="-323850" lvl="1" marL="914400" rtl="0" algn="l">
              <a:spcBef>
                <a:spcPts val="0"/>
              </a:spcBef>
              <a:spcAft>
                <a:spcPts val="0"/>
              </a:spcAft>
              <a:buSzPts val="1500"/>
              <a:buChar char="▫"/>
            </a:pPr>
            <a:r>
              <a:rPr lang="en" sz="1500"/>
              <a:t>More good data is better </a:t>
            </a:r>
            <a:endParaRPr sz="1500"/>
          </a:p>
          <a:p>
            <a:pPr indent="-323850" lvl="0" marL="457200" rtl="0" algn="l">
              <a:spcBef>
                <a:spcPts val="0"/>
              </a:spcBef>
              <a:spcAft>
                <a:spcPts val="0"/>
              </a:spcAft>
              <a:buSzPts val="1500"/>
              <a:buChar char="◦"/>
            </a:pPr>
            <a:r>
              <a:rPr lang="en" sz="1500"/>
              <a:t>How many layers?</a:t>
            </a:r>
            <a:endParaRPr sz="1500"/>
          </a:p>
          <a:p>
            <a:pPr indent="-323850" lvl="1" marL="914400" rtl="0" algn="l">
              <a:spcBef>
                <a:spcPts val="0"/>
              </a:spcBef>
              <a:spcAft>
                <a:spcPts val="0"/>
              </a:spcAft>
              <a:buSzPts val="1500"/>
              <a:buChar char="▫"/>
            </a:pPr>
            <a:r>
              <a:rPr lang="en" sz="1500"/>
              <a:t>More layers results in a deeper network.</a:t>
            </a:r>
            <a:endParaRPr sz="1500"/>
          </a:p>
          <a:p>
            <a:pPr indent="-323850" lvl="1" marL="914400" rtl="0" algn="l">
              <a:spcBef>
                <a:spcPts val="0"/>
              </a:spcBef>
              <a:spcAft>
                <a:spcPts val="0"/>
              </a:spcAft>
              <a:buSzPts val="1500"/>
              <a:buChar char="▫"/>
            </a:pPr>
            <a:r>
              <a:rPr lang="en" sz="1500"/>
              <a:t>Increase trainable parameters</a:t>
            </a:r>
            <a:endParaRPr sz="1500"/>
          </a:p>
          <a:p>
            <a:pPr indent="-323850" lvl="1" marL="914400" rtl="0" algn="l">
              <a:spcBef>
                <a:spcPts val="0"/>
              </a:spcBef>
              <a:spcAft>
                <a:spcPts val="0"/>
              </a:spcAft>
              <a:buSzPts val="1500"/>
              <a:buChar char="▫"/>
            </a:pPr>
            <a:r>
              <a:rPr lang="en" sz="1500"/>
              <a:t>Need more time and data to optimize. </a:t>
            </a:r>
            <a:endParaRPr sz="1500"/>
          </a:p>
          <a:p>
            <a:pPr indent="-323850" lvl="0" marL="457200" rtl="0" algn="l">
              <a:spcBef>
                <a:spcPts val="0"/>
              </a:spcBef>
              <a:spcAft>
                <a:spcPts val="0"/>
              </a:spcAft>
              <a:buSzPts val="1500"/>
              <a:buChar char="◦"/>
            </a:pPr>
            <a:r>
              <a:rPr lang="en" sz="1500"/>
              <a:t>How many nodes per each layer?</a:t>
            </a:r>
            <a:endParaRPr sz="1500"/>
          </a:p>
          <a:p>
            <a:pPr indent="-323850" lvl="1" marL="914400" rtl="0" algn="l">
              <a:spcBef>
                <a:spcPts val="0"/>
              </a:spcBef>
              <a:spcAft>
                <a:spcPts val="0"/>
              </a:spcAft>
              <a:buSzPts val="1500"/>
              <a:buChar char="▫"/>
            </a:pPr>
            <a:r>
              <a:rPr lang="en" sz="1500"/>
              <a:t>More nodes results in a wider network.</a:t>
            </a:r>
            <a:endParaRPr sz="1500"/>
          </a:p>
          <a:p>
            <a:pPr indent="-323850" lvl="1" marL="914400" rtl="0" algn="l">
              <a:spcBef>
                <a:spcPts val="0"/>
              </a:spcBef>
              <a:spcAft>
                <a:spcPts val="0"/>
              </a:spcAft>
              <a:buClr>
                <a:schemeClr val="lt2"/>
              </a:buClr>
              <a:buSzPts val="1500"/>
              <a:buChar char="▫"/>
            </a:pPr>
            <a:r>
              <a:rPr lang="en" sz="1500">
                <a:solidFill>
                  <a:schemeClr val="lt2"/>
                </a:solidFill>
              </a:rPr>
              <a:t>Increase trainable parameters</a:t>
            </a:r>
            <a:endParaRPr sz="1500">
              <a:solidFill>
                <a:schemeClr val="lt2"/>
              </a:solidFill>
            </a:endParaRPr>
          </a:p>
          <a:p>
            <a:pPr indent="-323850" lvl="1" marL="914400" rtl="0" algn="l">
              <a:spcBef>
                <a:spcPts val="0"/>
              </a:spcBef>
              <a:spcAft>
                <a:spcPts val="0"/>
              </a:spcAft>
              <a:buClr>
                <a:schemeClr val="lt2"/>
              </a:buClr>
              <a:buSzPts val="1500"/>
              <a:buChar char="▫"/>
            </a:pPr>
            <a:r>
              <a:rPr lang="en" sz="1500">
                <a:solidFill>
                  <a:schemeClr val="lt2"/>
                </a:solidFill>
              </a:rPr>
              <a:t>Need more time and data to optimize. </a:t>
            </a:r>
            <a:endParaRPr sz="1500"/>
          </a:p>
          <a:p>
            <a:pPr indent="-323850" lvl="0" marL="457200" rtl="0" algn="l">
              <a:spcBef>
                <a:spcPts val="0"/>
              </a:spcBef>
              <a:spcAft>
                <a:spcPts val="0"/>
              </a:spcAft>
              <a:buSzPts val="1500"/>
              <a:buChar char="◦"/>
            </a:pPr>
            <a:r>
              <a:rPr lang="en" sz="1500"/>
              <a:t>What is the </a:t>
            </a:r>
            <a:r>
              <a:rPr b="1" lang="en" sz="1500"/>
              <a:t>activation function</a:t>
            </a:r>
            <a:r>
              <a:rPr lang="en" sz="1500"/>
              <a:t> for each node? </a:t>
            </a:r>
            <a:endParaRPr sz="1500"/>
          </a:p>
          <a:p>
            <a:pPr indent="-323850" lvl="1" marL="914400" rtl="0" algn="l">
              <a:spcBef>
                <a:spcPts val="0"/>
              </a:spcBef>
              <a:spcAft>
                <a:spcPts val="0"/>
              </a:spcAft>
              <a:buSzPts val="1500"/>
              <a:buChar char="▫"/>
            </a:pPr>
            <a:r>
              <a:rPr lang="en" sz="1500"/>
              <a:t>Activation function is a </a:t>
            </a:r>
            <a:r>
              <a:rPr lang="en" sz="1500"/>
              <a:t>nonlinear</a:t>
            </a:r>
            <a:r>
              <a:rPr lang="en" sz="1500"/>
              <a:t> function that increases the </a:t>
            </a:r>
            <a:r>
              <a:rPr lang="en" sz="1500"/>
              <a:t>expressivity</a:t>
            </a:r>
            <a:r>
              <a:rPr lang="en" sz="1500"/>
              <a:t> of a network by enabling it to better approximate </a:t>
            </a:r>
            <a:r>
              <a:rPr lang="en" sz="1500"/>
              <a:t>nonlinear</a:t>
            </a:r>
            <a:r>
              <a:rPr lang="en" sz="1500"/>
              <a:t> function. </a:t>
            </a:r>
            <a:endParaRPr sz="1500"/>
          </a:p>
          <a:p>
            <a:pPr indent="-323850" lvl="0" marL="457200" rtl="0" algn="l">
              <a:spcBef>
                <a:spcPts val="0"/>
              </a:spcBef>
              <a:spcAft>
                <a:spcPts val="0"/>
              </a:spcAft>
              <a:buSzPts val="1500"/>
              <a:buChar char="◦"/>
            </a:pPr>
            <a:r>
              <a:rPr lang="en" sz="1500"/>
              <a:t>What is the </a:t>
            </a:r>
            <a:r>
              <a:rPr b="1" lang="en" sz="1500"/>
              <a:t>loss function</a:t>
            </a:r>
            <a:r>
              <a:rPr lang="en" sz="1500"/>
              <a:t>?</a:t>
            </a:r>
            <a:endParaRPr sz="1500"/>
          </a:p>
          <a:p>
            <a:pPr indent="-323850" lvl="1" marL="914400" rtl="0" algn="l">
              <a:spcBef>
                <a:spcPts val="0"/>
              </a:spcBef>
              <a:spcAft>
                <a:spcPts val="0"/>
              </a:spcAft>
              <a:buSzPts val="1500"/>
              <a:buChar char="▫"/>
            </a:pPr>
            <a:r>
              <a:rPr lang="en" sz="1500"/>
              <a:t>A loss is a single value represents the error between predicted </a:t>
            </a:r>
            <a:r>
              <a:rPr lang="en" sz="1500"/>
              <a:t>outputs</a:t>
            </a:r>
            <a:r>
              <a:rPr lang="en" sz="1500"/>
              <a:t> and </a:t>
            </a:r>
            <a:r>
              <a:rPr lang="en" sz="1500"/>
              <a:t>truth</a:t>
            </a:r>
            <a:r>
              <a:rPr lang="en" sz="1500"/>
              <a:t> outputs.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Design</a:t>
            </a:r>
            <a:endParaRPr/>
          </a:p>
        </p:txBody>
      </p:sp>
      <p:sp>
        <p:nvSpPr>
          <p:cNvPr id="119" name="Google Shape;119;p19"/>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solidFill>
                  <a:schemeClr val="lt1"/>
                </a:solidFill>
              </a:rPr>
              <a:t>Type: Sequential</a:t>
            </a:r>
            <a:endParaRPr sz="1500">
              <a:solidFill>
                <a:schemeClr val="lt1"/>
              </a:solidFill>
            </a:endParaRPr>
          </a:p>
          <a:p>
            <a:pPr indent="-323850" lvl="0" marL="457200" rtl="0" algn="l">
              <a:spcBef>
                <a:spcPts val="600"/>
              </a:spcBef>
              <a:spcAft>
                <a:spcPts val="0"/>
              </a:spcAft>
              <a:buSzPts val="1500"/>
              <a:buChar char="◦"/>
            </a:pPr>
            <a:r>
              <a:rPr lang="en" sz="1500">
                <a:solidFill>
                  <a:schemeClr val="lt1"/>
                </a:solidFill>
              </a:rPr>
              <a:t>Structure:</a:t>
            </a:r>
            <a:endParaRPr sz="1500">
              <a:solidFill>
                <a:schemeClr val="lt1"/>
              </a:solidFill>
            </a:endParaRPr>
          </a:p>
          <a:p>
            <a:pPr indent="-323850" lvl="1" marL="914400" rtl="0" algn="l">
              <a:spcBef>
                <a:spcPts val="0"/>
              </a:spcBef>
              <a:spcAft>
                <a:spcPts val="0"/>
              </a:spcAft>
              <a:buSzPts val="1500"/>
              <a:buChar char="▫"/>
            </a:pPr>
            <a:r>
              <a:rPr lang="en" sz="1500">
                <a:solidFill>
                  <a:schemeClr val="lt1"/>
                </a:solidFill>
              </a:rPr>
              <a:t>Input Layer</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Node: 2</a:t>
            </a:r>
            <a:endParaRPr sz="1500">
              <a:solidFill>
                <a:schemeClr val="lt1"/>
              </a:solidFill>
            </a:endParaRPr>
          </a:p>
          <a:p>
            <a:pPr indent="-323850" lvl="1" marL="914400" rtl="0" algn="l">
              <a:spcBef>
                <a:spcPts val="0"/>
              </a:spcBef>
              <a:spcAft>
                <a:spcPts val="0"/>
              </a:spcAft>
              <a:buSzPts val="1500"/>
              <a:buChar char="▫"/>
            </a:pPr>
            <a:r>
              <a:rPr lang="en" sz="1500">
                <a:solidFill>
                  <a:schemeClr val="lt1"/>
                </a:solidFill>
              </a:rPr>
              <a:t>Hidden Layer 1</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Type: Fully Connected </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Node: 2</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Activation function: Hyperbolic Tangent</a:t>
            </a:r>
            <a:endParaRPr sz="1500">
              <a:solidFill>
                <a:schemeClr val="lt1"/>
              </a:solidFill>
            </a:endParaRPr>
          </a:p>
          <a:p>
            <a:pPr indent="-323850" lvl="1" marL="914400" rtl="0" algn="l">
              <a:spcBef>
                <a:spcPts val="0"/>
              </a:spcBef>
              <a:spcAft>
                <a:spcPts val="0"/>
              </a:spcAft>
              <a:buSzPts val="1500"/>
              <a:buChar char="▫"/>
            </a:pPr>
            <a:r>
              <a:rPr lang="en" sz="1500">
                <a:solidFill>
                  <a:schemeClr val="lt1"/>
                </a:solidFill>
              </a:rPr>
              <a:t>Hidden Layer 2</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Type: Fully Connected </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Node: 1</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Activation function: Sigmoid</a:t>
            </a:r>
            <a:endParaRPr sz="1500">
              <a:solidFill>
                <a:schemeClr val="lt1"/>
              </a:solidFill>
            </a:endParaRPr>
          </a:p>
          <a:p>
            <a:pPr indent="-323850" lvl="1" marL="914400" rtl="0" algn="l">
              <a:spcBef>
                <a:spcPts val="0"/>
              </a:spcBef>
              <a:spcAft>
                <a:spcPts val="0"/>
              </a:spcAft>
              <a:buSzPts val="1500"/>
              <a:buChar char="▫"/>
            </a:pPr>
            <a:r>
              <a:rPr lang="en" sz="1500">
                <a:solidFill>
                  <a:schemeClr val="lt1"/>
                </a:solidFill>
              </a:rPr>
              <a:t>Output Layer</a:t>
            </a:r>
            <a:endParaRPr sz="1500">
              <a:solidFill>
                <a:schemeClr val="lt1"/>
              </a:solidFill>
            </a:endParaRPr>
          </a:p>
          <a:p>
            <a:pPr indent="-323850" lvl="2" marL="1371600" rtl="0" algn="l">
              <a:spcBef>
                <a:spcPts val="0"/>
              </a:spcBef>
              <a:spcAft>
                <a:spcPts val="0"/>
              </a:spcAft>
              <a:buSzPts val="1500"/>
              <a:buChar char="■"/>
            </a:pPr>
            <a:r>
              <a:rPr lang="en" sz="1500">
                <a:solidFill>
                  <a:schemeClr val="lt1"/>
                </a:solidFill>
              </a:rPr>
              <a:t>Node: 1</a:t>
            </a:r>
            <a:endParaRPr sz="1500">
              <a:solidFill>
                <a:schemeClr val="lt1"/>
              </a:solidFill>
            </a:endParaRPr>
          </a:p>
          <a:p>
            <a:pPr indent="-323850" lvl="0" marL="457200" rtl="0" algn="l">
              <a:spcBef>
                <a:spcPts val="600"/>
              </a:spcBef>
              <a:spcAft>
                <a:spcPts val="0"/>
              </a:spcAft>
              <a:buSzPts val="1500"/>
              <a:buChar char="◦"/>
            </a:pPr>
            <a:r>
              <a:rPr lang="en" sz="1500">
                <a:solidFill>
                  <a:schemeClr val="lt1"/>
                </a:solidFill>
              </a:rPr>
              <a:t>Loss function: Binary cross-entropy</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 Architecture Visualization</a:t>
            </a:r>
            <a:endParaRPr/>
          </a:p>
        </p:txBody>
      </p:sp>
      <p:sp>
        <p:nvSpPr>
          <p:cNvPr id="125" name="Google Shape;125;p20"/>
          <p:cNvSpPr txBox="1"/>
          <p:nvPr>
            <p:ph idx="1" type="body"/>
          </p:nvPr>
        </p:nvSpPr>
        <p:spPr>
          <a:xfrm>
            <a:off x="1165475" y="1174125"/>
            <a:ext cx="7477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1165475" y="1174125"/>
            <a:ext cx="7477500" cy="35516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Forward Propagation - Normal Operation</a:t>
            </a:r>
            <a:endParaRPr/>
          </a:p>
        </p:txBody>
      </p:sp>
      <p:pic>
        <p:nvPicPr>
          <p:cNvPr id="132" name="Google Shape;132;p21"/>
          <p:cNvPicPr preferRelativeResize="0"/>
          <p:nvPr/>
        </p:nvPicPr>
        <p:blipFill>
          <a:blip r:embed="rId3">
            <a:alphaModFix/>
          </a:blip>
          <a:stretch>
            <a:fillRect/>
          </a:stretch>
        </p:blipFill>
        <p:spPr>
          <a:xfrm>
            <a:off x="1165464" y="894651"/>
            <a:ext cx="3788975" cy="2055950"/>
          </a:xfrm>
          <a:prstGeom prst="rect">
            <a:avLst/>
          </a:prstGeom>
          <a:noFill/>
          <a:ln>
            <a:noFill/>
          </a:ln>
        </p:spPr>
      </p:pic>
      <p:pic>
        <p:nvPicPr>
          <p:cNvPr id="133" name="Google Shape;133;p21"/>
          <p:cNvPicPr preferRelativeResize="0"/>
          <p:nvPr/>
        </p:nvPicPr>
        <p:blipFill>
          <a:blip r:embed="rId4">
            <a:alphaModFix/>
          </a:blip>
          <a:stretch>
            <a:fillRect/>
          </a:stretch>
        </p:blipFill>
        <p:spPr>
          <a:xfrm>
            <a:off x="4330025" y="2992399"/>
            <a:ext cx="4581414" cy="20752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